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355" r:id="rId2"/>
    <p:sldId id="351" r:id="rId3"/>
    <p:sldId id="317" r:id="rId4"/>
    <p:sldId id="357" r:id="rId5"/>
    <p:sldId id="318" r:id="rId6"/>
    <p:sldId id="358" r:id="rId7"/>
    <p:sldId id="354" r:id="rId8"/>
    <p:sldId id="352" r:id="rId9"/>
    <p:sldId id="334" r:id="rId10"/>
    <p:sldId id="336" r:id="rId11"/>
    <p:sldId id="338" r:id="rId12"/>
    <p:sldId id="322" r:id="rId13"/>
    <p:sldId id="335" r:id="rId14"/>
    <p:sldId id="340" r:id="rId15"/>
    <p:sldId id="359" r:id="rId16"/>
    <p:sldId id="360" r:id="rId17"/>
    <p:sldId id="361" r:id="rId18"/>
    <p:sldId id="362" r:id="rId19"/>
    <p:sldId id="377" r:id="rId20"/>
    <p:sldId id="363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8" r:id="rId30"/>
    <p:sldId id="373" r:id="rId31"/>
    <p:sldId id="374" r:id="rId32"/>
    <p:sldId id="375" r:id="rId33"/>
    <p:sldId id="843" r:id="rId34"/>
    <p:sldId id="376" r:id="rId35"/>
    <p:sldId id="379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AE29"/>
    <a:srgbClr val="FFFF66"/>
    <a:srgbClr val="33CCFF"/>
    <a:srgbClr val="FF7C80"/>
    <a:srgbClr val="FFFF00"/>
    <a:srgbClr val="FF3300"/>
    <a:srgbClr val="99CCFF"/>
    <a:srgbClr val="FF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52"/>
    <p:restoredTop sz="94643"/>
  </p:normalViewPr>
  <p:slideViewPr>
    <p:cSldViewPr snapToObjects="1">
      <p:cViewPr varScale="1">
        <p:scale>
          <a:sx n="115" d="100"/>
          <a:sy n="115" d="100"/>
        </p:scale>
        <p:origin x="5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1" d="100"/>
          <a:sy n="91" d="100"/>
        </p:scale>
        <p:origin x="3392" y="200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411238" y="306289"/>
            <a:ext cx="2825448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  <a:cs typeface="Tahoma" charset="0"/>
              </a:rPr>
              <a:t>CMSC 411</a:t>
            </a: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4197048" y="306289"/>
            <a:ext cx="2612571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  <a:cs typeface="Tahoma" charset="0"/>
              </a:rPr>
              <a:t> page </a:t>
            </a:r>
            <a:fld id="{01765BEC-2037-E344-9E90-094008C8E87E}" type="slidenum">
              <a:rPr lang="en-US" sz="1700">
                <a:latin typeface="Comic Sans MS" charset="0"/>
                <a:cs typeface="Tahoma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  <a:cs typeface="Tahoma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2884715" y="295871"/>
            <a:ext cx="1770743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</a:pPr>
            <a:r>
              <a:rPr lang="en-US" sz="1700" dirty="0">
                <a:latin typeface="Comic Sans MS" charset="0"/>
                <a:cs typeface="Tahoma" charset="0"/>
              </a:rPr>
              <a:t>Lecture 4</a:t>
            </a:r>
          </a:p>
        </p:txBody>
      </p:sp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572106" y="9199068"/>
            <a:ext cx="346528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dirty="0">
                <a:latin typeface="Comic Sans MS" charset="0"/>
                <a:cs typeface="Tahoma" charset="0"/>
              </a:rPr>
              <a:t>Instructor: Ergun </a:t>
            </a:r>
            <a:r>
              <a:rPr lang="en-US" sz="1200" dirty="0" err="1">
                <a:latin typeface="Comic Sans MS" charset="0"/>
                <a:cs typeface="Tahoma" charset="0"/>
              </a:rPr>
              <a:t>Simsek</a:t>
            </a:r>
            <a:endParaRPr lang="en-US" sz="1200" dirty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429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411239" y="689670"/>
            <a:ext cx="3012924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Comp 411 Lectures, Fall ‘06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3424162" y="689670"/>
            <a:ext cx="2611362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  <a:cs typeface="Tahoma" charset="0"/>
              </a:rPr>
              <a:t>Notes for slide </a:t>
            </a:r>
            <a:fld id="{6F2591C6-CB0A-DD4B-8585-84076CAE21B1}" type="slidenum">
              <a:rPr lang="en-US" sz="1700" b="0">
                <a:latin typeface="Comic Sans MS" charset="0"/>
                <a:cs typeface="Tahoma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  <a:cs typeface="Tahoma" charset="0"/>
            </a:endParaRP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06400" y="9042797"/>
            <a:ext cx="3470124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b="0">
                <a:latin typeface="Comic Sans MS" charset="0"/>
                <a:cs typeface="Tahoma" charset="0"/>
              </a:rPr>
              <a:t>Leonard McMillan  </a:t>
            </a:r>
            <a:fld id="{7E5D46D1-B9A4-6245-B0F8-BF7B3A54F431}" type="datetime1">
              <a:rPr lang="en-US" sz="1200" b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9/14/22</a:t>
            </a:fld>
            <a:r>
              <a:rPr lang="en-US" sz="1200" b="0">
                <a:latin typeface="Comic Sans MS" charset="0"/>
                <a:cs typeface="Tahoma" charset="0"/>
              </a:rPr>
              <a:t>  </a:t>
            </a:r>
            <a:fld id="{90601714-7525-F44B-9272-C066F004CC4E}" type="datetime10">
              <a:rPr lang="en-US" sz="1200" b="0">
                <a:latin typeface="Comic Sans MS" charset="0"/>
                <a:cs typeface="Tahoma" charset="0"/>
              </a:rPr>
              <a:pPr marL="214313" indent="-214313" defTabSz="857250">
                <a:lnSpc>
                  <a:spcPct val="118000"/>
                </a:lnSpc>
              </a:pPr>
              <a:t>14:03</a:t>
            </a:fld>
            <a:endParaRPr lang="en-US" sz="1200" b="0">
              <a:latin typeface="Comic Sans MS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3423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720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704" tIns="48352" rIns="96704" bIns="48352"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763" y="4560988"/>
            <a:ext cx="5851676" cy="431928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800" y="1881149"/>
            <a:ext cx="8534400" cy="1506575"/>
          </a:xfrm>
          <a:noFill/>
        </p:spPr>
        <p:txBody>
          <a:bodyPr lIns="91432" rIns="91432" anchor="b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 err="1"/>
              <a:t>CMSC</a:t>
            </a:r>
            <a:r>
              <a:rPr lang="en-US" altLang="en-US" dirty="0"/>
              <a:t> 411</a:t>
            </a:r>
            <a:br>
              <a:rPr lang="en-US" altLang="en-US" dirty="0"/>
            </a:br>
            <a:r>
              <a:rPr lang="en-US" altLang="en-US" dirty="0"/>
              <a:t>Lecture - 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endParaRPr lang="en-US" altLang="en-US" dirty="0"/>
          </a:p>
          <a:p>
            <a:r>
              <a:rPr lang="en-US" altLang="en-US" dirty="0"/>
              <a:t>Ergun </a:t>
            </a:r>
            <a:r>
              <a:rPr lang="en-US" altLang="en-US" dirty="0" err="1"/>
              <a:t>Simsek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Spring 2022</a:t>
            </a: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CE7DD85-3FDC-E84C-A76B-B6E9D1C872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22BDC-2394-274D-88F7-F26549147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1800" y="21657"/>
            <a:ext cx="2286000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5745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FC525-C666-F442-B8BE-1A3F563B8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005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8F6FF-E61E-D84F-A6E3-D898EB8E68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7956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90EC4-2332-8C44-B963-6F9A6CA2C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202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443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143000"/>
            <a:ext cx="3848100" cy="5105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143000"/>
            <a:ext cx="38481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0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61DD9-1C43-184F-81BE-5FF65DE377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47936-1C2B-054A-B62E-473D70A38C5A}"/>
              </a:ext>
            </a:extLst>
          </p:cNvPr>
          <p:cNvSpPr txBox="1"/>
          <p:nvPr userDrawn="1"/>
        </p:nvSpPr>
        <p:spPr>
          <a:xfrm>
            <a:off x="152400" y="64770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CMSC 411 – Lecture 4 </a:t>
            </a:r>
          </a:p>
        </p:txBody>
      </p:sp>
    </p:spTree>
    <p:extLst>
      <p:ext uri="{BB962C8B-B14F-4D97-AF65-F5344CB8AC3E}">
        <p14:creationId xmlns:p14="http://schemas.microsoft.com/office/powerpoint/2010/main" val="186829766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0C5DA-3A41-404C-B605-974FAD750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769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9D398-6D00-1D4A-AF39-303EE5946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099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CB4F3-C313-964F-9D77-A830CD3F2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9104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4DDA6-B687-7345-85C7-8C0967538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614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33AF7-5357-4C47-8A9B-7458E39B1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507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1C59B-7FD5-4E4E-A076-682DB0E976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9230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24AFE-D1B8-0B4F-9640-B0E3D633E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560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1675"/>
          </a:xfrm>
          <a:prstGeom prst="rect">
            <a:avLst/>
          </a:prstGeom>
          <a:solidFill>
            <a:srgbClr val="F2AE29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7630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charset="0"/>
                <a:cs typeface="Tahoma" charset="0"/>
              </a:defRPr>
            </a:lvl1pPr>
          </a:lstStyle>
          <a:p>
            <a:pPr>
              <a:defRPr/>
            </a:pPr>
            <a:fld id="{16B6C4A0-FD4E-E842-BAEC-508D22B9E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4" r:id="rId13"/>
    <p:sldLayoutId id="2147483845" r:id="rId14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0"/>
          <a:cs typeface="Tahoma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None/>
        <a:defRPr kumimoji="1" sz="2800">
          <a:solidFill>
            <a:schemeClr val="tx1"/>
          </a:solidFill>
          <a:effectLst/>
          <a:latin typeface="+mn-lt"/>
          <a:ea typeface="ＭＳ Ｐゴシック" charset="0"/>
          <a:cs typeface="Tahoma"/>
        </a:defRPr>
      </a:lvl1pPr>
      <a:lvl2pPr marL="519113" indent="-288925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SzPct val="85000"/>
        <a:buFont typeface="Wingdings" charset="0"/>
        <a:buChar char="l"/>
        <a:tabLst/>
        <a:defRPr kumimoji="1" sz="2300">
          <a:solidFill>
            <a:schemeClr val="tx1"/>
          </a:solidFill>
          <a:effectLst/>
          <a:latin typeface="+mn-lt"/>
          <a:ea typeface="Tahoma"/>
          <a:cs typeface="Tahoma" charset="0"/>
        </a:defRPr>
      </a:lvl2pPr>
      <a:lvl3pPr marL="1028700" indent="-279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tabLst/>
        <a:defRPr kumimoji="1" sz="2000">
          <a:solidFill>
            <a:schemeClr val="tx1"/>
          </a:solidFill>
          <a:effectLst/>
          <a:latin typeface="+mn-lt"/>
          <a:ea typeface="Tahoma"/>
          <a:cs typeface="Tahoma" charset="0"/>
        </a:defRPr>
      </a:lvl3pPr>
      <a:lvl4pPr marL="1374775" indent="-230188" algn="l" rtl="0" eaLnBrk="0" fontAlgn="base" hangingPunct="0">
        <a:spcBef>
          <a:spcPct val="20000"/>
        </a:spcBef>
        <a:spcAft>
          <a:spcPct val="0"/>
        </a:spcAft>
        <a:buChar char="–"/>
        <a:tabLst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7.emf"/><Relationship Id="rId7" Type="http://schemas.openxmlformats.org/officeDocument/2006/relationships/oleObject" Target="../embeddings/oleObject14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3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813416"/>
            <a:ext cx="8534400" cy="1506575"/>
          </a:xfrm>
        </p:spPr>
        <p:txBody>
          <a:bodyPr/>
          <a:lstStyle/>
          <a:p>
            <a:pPr algn="ctr" eaLnBrk="1" hangingPunct="1">
              <a:defRPr/>
            </a:pPr>
            <a:br>
              <a:rPr lang="en-US" dirty="0">
                <a:latin typeface="Tahoma" charset="0"/>
                <a:ea typeface="Tahoma"/>
              </a:rPr>
            </a:br>
            <a:r>
              <a:rPr lang="en-US" sz="3600" b="1" dirty="0">
                <a:latin typeface="Tahoma" charset="0"/>
                <a:ea typeface="Tahoma"/>
              </a:rPr>
              <a:t>CMSC 411</a:t>
            </a:r>
            <a:br>
              <a:rPr lang="en-US" sz="3600" b="1" dirty="0">
                <a:latin typeface="Tahoma" charset="0"/>
                <a:ea typeface="Tahoma"/>
              </a:rPr>
            </a:br>
            <a:br>
              <a:rPr lang="en-US" sz="3600" b="1" dirty="0">
                <a:latin typeface="Tahoma" charset="0"/>
                <a:ea typeface="Tahoma"/>
              </a:rPr>
            </a:br>
            <a:r>
              <a:rPr lang="en-US" sz="3600" dirty="0">
                <a:latin typeface="Tahoma" charset="0"/>
                <a:ea typeface="Tahoma"/>
              </a:rPr>
              <a:t>Lecture 4: Representing Operands</a:t>
            </a:r>
            <a:endParaRPr lang="en-US" sz="3600" b="1" dirty="0">
              <a:latin typeface="Tahoma" charset="0"/>
              <a:ea typeface="Tahoma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342900" y="5562600"/>
            <a:ext cx="8458200" cy="1219200"/>
          </a:xfrm>
        </p:spPr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dirty="0">
                <a:latin typeface="Tahoma" charset="0"/>
                <a:ea typeface="Tahoma"/>
              </a:rPr>
              <a:t>Ergun </a:t>
            </a:r>
            <a:r>
              <a:rPr lang="en-US" dirty="0" err="1">
                <a:latin typeface="Tahoma" charset="0"/>
                <a:ea typeface="Tahoma"/>
              </a:rPr>
              <a:t>Simsek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1638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35B44CE-8DAE-964C-B7F2-D3DDECB681D8}" type="slidenum">
              <a:rPr lang="en-US" sz="1400">
                <a:solidFill>
                  <a:srgbClr val="FFFFFF"/>
                </a:solidFill>
                <a:latin typeface="Arial Narrow" charset="0"/>
                <a:cs typeface="Tahoma" charset="0"/>
              </a:rPr>
              <a:pPr/>
              <a:t>1</a:t>
            </a:fld>
            <a:endParaRPr lang="en-US" sz="1400">
              <a:solidFill>
                <a:srgbClr val="FFFFFF"/>
              </a:solidFill>
              <a:latin typeface="Arial Narrow" charset="0"/>
              <a:cs typeface="Tahoma" charset="0"/>
            </a:endParaRPr>
          </a:p>
        </p:txBody>
      </p:sp>
      <p:pic>
        <p:nvPicPr>
          <p:cNvPr id="2" name="Picture 6" descr="It&amp;#39;s All 1s and 0s: How Computers Map the Physical World | by Jonathan  Mines | Medium">
            <a:extLst>
              <a:ext uri="{FF2B5EF4-FFF2-40B4-BE49-F238E27FC236}">
                <a16:creationId xmlns:a16="http://schemas.microsoft.com/office/drawing/2014/main" id="{245D4C45-6A7B-ABA7-A0DF-ED85B459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34" y="2600457"/>
            <a:ext cx="3973417" cy="223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9F6A6-CF95-7EFB-58D7-8D7DE50D989E}"/>
              </a:ext>
            </a:extLst>
          </p:cNvPr>
          <p:cNvSpPr txBox="1"/>
          <p:nvPr/>
        </p:nvSpPr>
        <p:spPr>
          <a:xfrm>
            <a:off x="914400" y="2569955"/>
            <a:ext cx="350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0" dirty="0"/>
              <a:t>Characters</a:t>
            </a:r>
          </a:p>
          <a:p>
            <a:pPr>
              <a:defRPr/>
            </a:pPr>
            <a:r>
              <a:rPr lang="en-US" sz="2000" b="0" dirty="0"/>
              <a:t>Integers</a:t>
            </a:r>
          </a:p>
          <a:p>
            <a:pPr lvl="1">
              <a:defRPr/>
            </a:pPr>
            <a:r>
              <a:rPr lang="en-US" sz="2000" b="0" dirty="0"/>
              <a:t>Positive numbers</a:t>
            </a:r>
          </a:p>
          <a:p>
            <a:pPr lvl="1">
              <a:defRPr/>
            </a:pPr>
            <a:r>
              <a:rPr lang="en-US" sz="2000" b="0" dirty="0"/>
              <a:t>Negative numbers</a:t>
            </a:r>
          </a:p>
          <a:p>
            <a:pPr>
              <a:defRPr/>
            </a:pPr>
            <a:r>
              <a:rPr lang="en-US" sz="2000" b="0" dirty="0"/>
              <a:t>Non-Integers</a:t>
            </a:r>
          </a:p>
          <a:p>
            <a:pPr lvl="1">
              <a:defRPr/>
            </a:pPr>
            <a:r>
              <a:rPr lang="en-US" sz="2000" b="0" dirty="0"/>
              <a:t>Fixed-Point Numbers</a:t>
            </a:r>
          </a:p>
          <a:p>
            <a:pPr lvl="1">
              <a:defRPr/>
            </a:pPr>
            <a:r>
              <a:rPr lang="en-US" sz="2000" b="0" dirty="0"/>
              <a:t>Floating-Point Numbers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Some Bit Tricks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304800" y="701675"/>
            <a:ext cx="52262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buFontTx/>
              <a:buAutoNum type="arabicPeriod"/>
            </a:pPr>
            <a:r>
              <a:rPr lang="en-US" b="0" dirty="0">
                <a:latin typeface="Tahoma" charset="0"/>
                <a:cs typeface="Tahoma" charset="0"/>
              </a:rPr>
              <a:t>Memorize the first 10 powers of 2</a:t>
            </a:r>
          </a:p>
        </p:txBody>
      </p:sp>
      <p:sp>
        <p:nvSpPr>
          <p:cNvPr id="358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444ABDEF-1C45-8040-91AD-E19EF1A21A9A}" type="slidenum">
              <a:rPr lang="en-US" sz="1400">
                <a:latin typeface="Arial Narrow" charset="0"/>
                <a:cs typeface="Tahoma" charset="0"/>
              </a:rPr>
              <a:pPr/>
              <a:t>10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4FA6ECC-E83E-D142-8274-C2D8E472A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50744"/>
            <a:ext cx="86327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 dirty="0">
                <a:latin typeface="Tahoma" charset="0"/>
                <a:cs typeface="Tahoma" charset="0"/>
              </a:rPr>
              <a:t>2.   Memorize the prefixes for powers of 2 that are multiples of 10</a:t>
            </a:r>
          </a:p>
          <a:p>
            <a:pPr marL="0" indent="0"/>
            <a:endParaRPr lang="en-US" b="0" dirty="0">
              <a:latin typeface="Tahoma" charset="0"/>
              <a:cs typeface="Tahom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B4B19A-7439-AB4A-B7AC-A37AD6C7A477}"/>
              </a:ext>
            </a:extLst>
          </p:cNvPr>
          <p:cNvSpPr/>
          <p:nvPr/>
        </p:nvSpPr>
        <p:spPr>
          <a:xfrm>
            <a:off x="4894162" y="70167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0</a:t>
            </a:r>
            <a:r>
              <a:rPr lang="en-US" b="0" dirty="0">
                <a:latin typeface="Tahoma" charset="0"/>
                <a:cs typeface="Tahoma" charset="0"/>
              </a:rPr>
              <a:t> = 1		2</a:t>
            </a:r>
            <a:r>
              <a:rPr lang="en-US" b="0" baseline="30000" dirty="0">
                <a:latin typeface="Tahoma" charset="0"/>
                <a:cs typeface="Tahoma" charset="0"/>
              </a:rPr>
              <a:t>5</a:t>
            </a:r>
            <a:r>
              <a:rPr lang="en-US" b="0" dirty="0">
                <a:latin typeface="Tahoma" charset="0"/>
                <a:cs typeface="Tahoma" charset="0"/>
              </a:rPr>
              <a:t> = 32</a:t>
            </a:r>
          </a:p>
          <a:p>
            <a:pPr lvl="2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1</a:t>
            </a:r>
            <a:r>
              <a:rPr lang="en-US" b="0" dirty="0">
                <a:latin typeface="Tahoma" charset="0"/>
                <a:cs typeface="Tahoma" charset="0"/>
              </a:rPr>
              <a:t> = 2		2</a:t>
            </a:r>
            <a:r>
              <a:rPr lang="en-US" b="0" baseline="30000" dirty="0">
                <a:latin typeface="Tahoma" charset="0"/>
                <a:cs typeface="Tahoma" charset="0"/>
              </a:rPr>
              <a:t>6</a:t>
            </a:r>
            <a:r>
              <a:rPr lang="en-US" b="0" dirty="0">
                <a:latin typeface="Tahoma" charset="0"/>
                <a:cs typeface="Tahoma" charset="0"/>
              </a:rPr>
              <a:t> = 64</a:t>
            </a:r>
          </a:p>
          <a:p>
            <a:pPr lvl="2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2</a:t>
            </a:r>
            <a:r>
              <a:rPr lang="en-US" b="0" dirty="0">
                <a:latin typeface="Tahoma" charset="0"/>
                <a:cs typeface="Tahoma" charset="0"/>
              </a:rPr>
              <a:t> = 4		2</a:t>
            </a:r>
            <a:r>
              <a:rPr lang="en-US" b="0" baseline="30000" dirty="0">
                <a:latin typeface="Tahoma" charset="0"/>
                <a:cs typeface="Tahoma" charset="0"/>
              </a:rPr>
              <a:t>7</a:t>
            </a:r>
            <a:r>
              <a:rPr lang="en-US" b="0" dirty="0">
                <a:latin typeface="Tahoma" charset="0"/>
                <a:cs typeface="Tahoma" charset="0"/>
              </a:rPr>
              <a:t> = 128</a:t>
            </a:r>
          </a:p>
          <a:p>
            <a:pPr lvl="2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3</a:t>
            </a:r>
            <a:r>
              <a:rPr lang="en-US" b="0" dirty="0">
                <a:latin typeface="Tahoma" charset="0"/>
                <a:cs typeface="Tahoma" charset="0"/>
              </a:rPr>
              <a:t> = 8		2</a:t>
            </a:r>
            <a:r>
              <a:rPr lang="en-US" b="0" baseline="30000" dirty="0">
                <a:latin typeface="Tahoma" charset="0"/>
                <a:cs typeface="Tahoma" charset="0"/>
              </a:rPr>
              <a:t>8</a:t>
            </a:r>
            <a:r>
              <a:rPr lang="en-US" b="0" dirty="0">
                <a:latin typeface="Tahoma" charset="0"/>
                <a:cs typeface="Tahoma" charset="0"/>
              </a:rPr>
              <a:t> = 256</a:t>
            </a:r>
          </a:p>
          <a:p>
            <a:pPr lvl="2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4</a:t>
            </a:r>
            <a:r>
              <a:rPr lang="en-US" b="0" dirty="0">
                <a:latin typeface="Tahoma" charset="0"/>
                <a:cs typeface="Tahoma" charset="0"/>
              </a:rPr>
              <a:t> = 16	2</a:t>
            </a:r>
            <a:r>
              <a:rPr lang="en-US" b="0" baseline="30000" dirty="0">
                <a:latin typeface="Tahoma" charset="0"/>
                <a:cs typeface="Tahoma" charset="0"/>
              </a:rPr>
              <a:t>9</a:t>
            </a:r>
            <a:r>
              <a:rPr lang="en-US" b="0" dirty="0">
                <a:latin typeface="Tahoma" charset="0"/>
                <a:cs typeface="Tahoma" charset="0"/>
              </a:rPr>
              <a:t> = 512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EDB801-7032-A442-B3AC-10A1EAB780DC}"/>
              </a:ext>
            </a:extLst>
          </p:cNvPr>
          <p:cNvSpPr/>
          <p:nvPr/>
        </p:nvSpPr>
        <p:spPr>
          <a:xfrm>
            <a:off x="1676400" y="3660845"/>
            <a:ext cx="7467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10</a:t>
            </a:r>
            <a:r>
              <a:rPr lang="en-US" b="0" dirty="0">
                <a:latin typeface="Tahoma" charset="0"/>
                <a:cs typeface="Tahoma" charset="0"/>
              </a:rPr>
              <a:t>  = Kilo (1024)</a:t>
            </a:r>
          </a:p>
          <a:p>
            <a:pPr lvl="1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20</a:t>
            </a:r>
            <a:r>
              <a:rPr lang="en-US" b="0" dirty="0">
                <a:latin typeface="Tahoma" charset="0"/>
                <a:cs typeface="Tahoma" charset="0"/>
              </a:rPr>
              <a:t>  = Mega (1024*1024)</a:t>
            </a:r>
          </a:p>
          <a:p>
            <a:pPr lvl="1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30</a:t>
            </a:r>
            <a:r>
              <a:rPr lang="en-US" b="0" dirty="0">
                <a:latin typeface="Tahoma" charset="0"/>
                <a:cs typeface="Tahoma" charset="0"/>
              </a:rPr>
              <a:t>  = Giga (1024*1024*1024)</a:t>
            </a:r>
          </a:p>
          <a:p>
            <a:pPr lvl="1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40</a:t>
            </a:r>
            <a:r>
              <a:rPr lang="en-US" b="0" dirty="0">
                <a:latin typeface="Tahoma" charset="0"/>
                <a:cs typeface="Tahoma" charset="0"/>
              </a:rPr>
              <a:t>  = Tera (1024*1024*1024*1024)</a:t>
            </a:r>
          </a:p>
          <a:p>
            <a:pPr lvl="1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50</a:t>
            </a:r>
            <a:r>
              <a:rPr lang="en-US" b="0" dirty="0">
                <a:latin typeface="Tahoma" charset="0"/>
                <a:cs typeface="Tahoma" charset="0"/>
              </a:rPr>
              <a:t>  = Peta (1024*1024*1024*1024*1024)</a:t>
            </a:r>
          </a:p>
          <a:p>
            <a:pPr lvl="1"/>
            <a:r>
              <a:rPr lang="en-US" b="0" dirty="0">
                <a:latin typeface="Tahoma" charset="0"/>
                <a:cs typeface="Tahoma" charset="0"/>
              </a:rPr>
              <a:t>2</a:t>
            </a:r>
            <a:r>
              <a:rPr lang="en-US" b="0" baseline="30000" dirty="0">
                <a:latin typeface="Tahoma" charset="0"/>
                <a:cs typeface="Tahoma" charset="0"/>
              </a:rPr>
              <a:t>60</a:t>
            </a:r>
            <a:r>
              <a:rPr lang="en-US" b="0" dirty="0">
                <a:latin typeface="Tahoma" charset="0"/>
                <a:cs typeface="Tahoma" charset="0"/>
              </a:rPr>
              <a:t>  = </a:t>
            </a:r>
            <a:r>
              <a:rPr lang="en-US" b="0" dirty="0" err="1">
                <a:latin typeface="Tahoma" charset="0"/>
                <a:cs typeface="Tahoma" charset="0"/>
              </a:rPr>
              <a:t>Exa</a:t>
            </a:r>
            <a:r>
              <a:rPr lang="en-US" b="0" dirty="0">
                <a:latin typeface="Tahoma" charset="0"/>
                <a:cs typeface="Tahoma" charset="0"/>
              </a:rPr>
              <a:t>  (1024*1024*1024*1024*1024*1024) 	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Some Bit Tricks (</a:t>
            </a:r>
            <a:r>
              <a:rPr lang="en-US" dirty="0" err="1">
                <a:latin typeface="Tahoma" charset="0"/>
                <a:ea typeface="Tahoma"/>
              </a:rPr>
              <a:t>Cont</a:t>
            </a:r>
            <a:r>
              <a:rPr lang="en-US" dirty="0">
                <a:latin typeface="Tahoma" charset="0"/>
                <a:ea typeface="Tahoma"/>
              </a:rPr>
              <a:t>…)</a:t>
            </a:r>
          </a:p>
        </p:txBody>
      </p:sp>
      <p:sp>
        <p:nvSpPr>
          <p:cNvPr id="39939" name="Text Box 18"/>
          <p:cNvSpPr txBox="1">
            <a:spLocks noChangeArrowheads="1"/>
          </p:cNvSpPr>
          <p:nvPr/>
        </p:nvSpPr>
        <p:spPr bwMode="auto">
          <a:xfrm>
            <a:off x="571500" y="2438400"/>
            <a:ext cx="8001000" cy="343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AutoNum type="arabicPeriod" startAt="3"/>
            </a:pPr>
            <a:r>
              <a:rPr lang="en-US" b="0" dirty="0">
                <a:latin typeface="Tahoma" charset="0"/>
                <a:cs typeface="Tahoma" charset="0"/>
              </a:rPr>
              <a:t>When you convert a binary number to decimal, first break it down into clusters of 10 bits.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AutoNum type="arabicPeriod" startAt="3"/>
            </a:pPr>
            <a:r>
              <a:rPr lang="en-US" b="0" dirty="0">
                <a:latin typeface="Tahoma" charset="0"/>
                <a:cs typeface="Tahoma" charset="0"/>
              </a:rPr>
              <a:t>Then compute the value of the leftmost remaining bits (1) find the appropriate prefix (e.g. above it should be GIGA) (why? Remember it is kilo, mega, giga, etc.)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AutoNum type="arabicPeriod" startAt="3"/>
            </a:pPr>
            <a:r>
              <a:rPr lang="en-US" b="0" dirty="0">
                <a:latin typeface="Tahoma" charset="0"/>
                <a:cs typeface="Tahoma" charset="0"/>
              </a:rPr>
              <a:t>Compute the value of and add in each remaining 10-bit cluster</a:t>
            </a:r>
          </a:p>
          <a:p>
            <a:pPr lvl="1"/>
            <a:endParaRPr lang="en-US" b="0" dirty="0">
              <a:latin typeface="Tahoma" charset="0"/>
              <a:cs typeface="Tahoma" charset="0"/>
            </a:endParaRPr>
          </a:p>
        </p:txBody>
      </p:sp>
      <p:sp>
        <p:nvSpPr>
          <p:cNvPr id="39940" name="Text Box 27"/>
          <p:cNvSpPr txBox="1">
            <a:spLocks noChangeArrowheads="1"/>
          </p:cNvSpPr>
          <p:nvPr/>
        </p:nvSpPr>
        <p:spPr bwMode="auto">
          <a:xfrm>
            <a:off x="5258845" y="1366837"/>
            <a:ext cx="1828800" cy="4616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r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0000101000</a:t>
            </a:r>
          </a:p>
        </p:txBody>
      </p:sp>
      <p:sp>
        <p:nvSpPr>
          <p:cNvPr id="39941" name="Text Box 30"/>
          <p:cNvSpPr txBox="1">
            <a:spLocks noChangeArrowheads="1"/>
          </p:cNvSpPr>
          <p:nvPr/>
        </p:nvSpPr>
        <p:spPr bwMode="auto">
          <a:xfrm>
            <a:off x="3430045" y="1366837"/>
            <a:ext cx="1828800" cy="4616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r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 dirty="0">
                <a:latin typeface="Tahoma" charset="0"/>
                <a:cs typeface="Tahoma" charset="0"/>
              </a:rPr>
              <a:t>0000001100</a:t>
            </a:r>
          </a:p>
        </p:txBody>
      </p:sp>
      <p:sp>
        <p:nvSpPr>
          <p:cNvPr id="39942" name="Text Box 31"/>
          <p:cNvSpPr txBox="1">
            <a:spLocks noChangeArrowheads="1"/>
          </p:cNvSpPr>
          <p:nvPr/>
        </p:nvSpPr>
        <p:spPr bwMode="auto">
          <a:xfrm>
            <a:off x="1540920" y="1366837"/>
            <a:ext cx="1889125" cy="4616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r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 dirty="0">
                <a:latin typeface="Tahoma" charset="0"/>
                <a:cs typeface="Tahoma" charset="0"/>
              </a:rPr>
              <a:t>0000000011</a:t>
            </a:r>
          </a:p>
        </p:txBody>
      </p:sp>
      <p:sp>
        <p:nvSpPr>
          <p:cNvPr id="39943" name="Text Box 32"/>
          <p:cNvSpPr txBox="1">
            <a:spLocks noChangeArrowheads="1"/>
          </p:cNvSpPr>
          <p:nvPr/>
        </p:nvSpPr>
        <p:spPr bwMode="auto">
          <a:xfrm>
            <a:off x="981075" y="1376362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01</a:t>
            </a:r>
          </a:p>
        </p:txBody>
      </p:sp>
      <p:sp>
        <p:nvSpPr>
          <p:cNvPr id="399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05D701C5-EF7B-AB40-AFC0-7981A678F010}" type="slidenum">
              <a:rPr lang="en-US" sz="1400">
                <a:latin typeface="Arial Narrow" charset="0"/>
                <a:cs typeface="Tahoma" charset="0"/>
              </a:rPr>
              <a:pPr/>
              <a:t>11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Other Helpful </a:t>
            </a:r>
            <a:r>
              <a:rPr lang="en-US" dirty="0" err="1">
                <a:latin typeface="Tahoma" charset="0"/>
                <a:ea typeface="Tahoma"/>
              </a:rPr>
              <a:t>Clusterings</a:t>
            </a:r>
            <a:r>
              <a:rPr lang="en-US" dirty="0">
                <a:latin typeface="Tahoma" charset="0"/>
                <a:ea typeface="Tahoma"/>
              </a:rPr>
              <a:t>: </a:t>
            </a:r>
            <a:r>
              <a:rPr lang="en-US" dirty="0">
                <a:solidFill>
                  <a:schemeClr val="bg1"/>
                </a:solidFill>
                <a:latin typeface="Tahoma" charset="0"/>
                <a:ea typeface="Tahoma"/>
              </a:rPr>
              <a:t>Octal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Sometimes convenient to use other number “bases”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often bases are powers of 2:  e.g., 8, 16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allows bits to be clustered into groups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base 8 is called </a:t>
            </a:r>
            <a:r>
              <a:rPr lang="en-US" dirty="0">
                <a:solidFill>
                  <a:srgbClr val="CC0000"/>
                </a:solidFill>
                <a:latin typeface="Tahoma" charset="0"/>
              </a:rPr>
              <a:t>octal </a:t>
            </a:r>
            <a:r>
              <a:rPr lang="en-US" dirty="0">
                <a:latin typeface="Tahoma" charset="0"/>
              </a:rPr>
              <a:t> </a:t>
            </a:r>
            <a:r>
              <a:rPr lang="en-US" dirty="0">
                <a:latin typeface="Tahoma" charset="0"/>
                <a:sym typeface="Wingdings"/>
              </a:rPr>
              <a:t> groups of 3 bits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  <a:sym typeface="Wingdings"/>
              </a:rPr>
              <a:t>Convention:  lead the number with a </a:t>
            </a:r>
            <a:r>
              <a:rPr lang="en-US" b="1" dirty="0">
                <a:solidFill>
                  <a:srgbClr val="FF0000"/>
                </a:solidFill>
                <a:latin typeface="Tahoma" charset="0"/>
                <a:sym typeface="Wingdings"/>
              </a:rPr>
              <a:t>0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</p:txBody>
      </p:sp>
      <p:graphicFrame>
        <p:nvGraphicFramePr>
          <p:cNvPr id="1986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73257"/>
              </p:ext>
            </p:extLst>
          </p:nvPr>
        </p:nvGraphicFramePr>
        <p:xfrm>
          <a:off x="532607" y="3086100"/>
          <a:ext cx="1125537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300" imgH="444500" progId="Equation.3">
                  <p:embed/>
                </p:oleObj>
              </mc:Choice>
              <mc:Fallback>
                <p:oleObj name="Equation" r:id="rId3" imgW="6223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607" y="3086100"/>
                        <a:ext cx="1125537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988" name="Group 5"/>
          <p:cNvGrpSpPr>
            <a:grpSpLocks/>
          </p:cNvGrpSpPr>
          <p:nvPr/>
        </p:nvGrpSpPr>
        <p:grpSpPr bwMode="auto">
          <a:xfrm>
            <a:off x="2743200" y="3036425"/>
            <a:ext cx="2743200" cy="381000"/>
            <a:chOff x="1392" y="2976"/>
            <a:chExt cx="1728" cy="240"/>
          </a:xfrm>
        </p:grpSpPr>
        <p:sp>
          <p:nvSpPr>
            <p:cNvPr id="42025" name="Rectangle 6"/>
            <p:cNvSpPr>
              <a:spLocks noChangeArrowheads="1"/>
            </p:cNvSpPr>
            <p:nvPr/>
          </p:nvSpPr>
          <p:spPr bwMode="auto">
            <a:xfrm>
              <a:off x="139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11</a:t>
              </a:r>
            </a:p>
          </p:txBody>
        </p:sp>
        <p:sp>
          <p:nvSpPr>
            <p:cNvPr id="42026" name="Rectangle 7"/>
            <p:cNvSpPr>
              <a:spLocks noChangeArrowheads="1"/>
            </p:cNvSpPr>
            <p:nvPr/>
          </p:nvSpPr>
          <p:spPr bwMode="auto">
            <a:xfrm>
              <a:off x="153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10</a:t>
              </a:r>
            </a:p>
          </p:txBody>
        </p:sp>
        <p:sp>
          <p:nvSpPr>
            <p:cNvPr id="42027" name="Rectangle 8"/>
            <p:cNvSpPr>
              <a:spLocks noChangeArrowheads="1"/>
            </p:cNvSpPr>
            <p:nvPr/>
          </p:nvSpPr>
          <p:spPr bwMode="auto">
            <a:xfrm>
              <a:off x="168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9</a:t>
              </a:r>
            </a:p>
          </p:txBody>
        </p:sp>
        <p:sp>
          <p:nvSpPr>
            <p:cNvPr id="42028" name="Rectangle 9"/>
            <p:cNvSpPr>
              <a:spLocks noChangeArrowheads="1"/>
            </p:cNvSpPr>
            <p:nvPr/>
          </p:nvSpPr>
          <p:spPr bwMode="auto">
            <a:xfrm>
              <a:off x="182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8</a:t>
              </a:r>
            </a:p>
          </p:txBody>
        </p:sp>
        <p:sp>
          <p:nvSpPr>
            <p:cNvPr id="42029" name="Rectangle 10"/>
            <p:cNvSpPr>
              <a:spLocks noChangeArrowheads="1"/>
            </p:cNvSpPr>
            <p:nvPr/>
          </p:nvSpPr>
          <p:spPr bwMode="auto">
            <a:xfrm>
              <a:off x="196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7</a:t>
              </a:r>
            </a:p>
          </p:txBody>
        </p:sp>
        <p:sp>
          <p:nvSpPr>
            <p:cNvPr id="42030" name="Rectangle 11"/>
            <p:cNvSpPr>
              <a:spLocks noChangeArrowheads="1"/>
            </p:cNvSpPr>
            <p:nvPr/>
          </p:nvSpPr>
          <p:spPr bwMode="auto">
            <a:xfrm>
              <a:off x="211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6</a:t>
              </a:r>
            </a:p>
          </p:txBody>
        </p:sp>
        <p:sp>
          <p:nvSpPr>
            <p:cNvPr id="42031" name="Rectangle 12"/>
            <p:cNvSpPr>
              <a:spLocks noChangeArrowheads="1"/>
            </p:cNvSpPr>
            <p:nvPr/>
          </p:nvSpPr>
          <p:spPr bwMode="auto">
            <a:xfrm>
              <a:off x="225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5</a:t>
              </a:r>
            </a:p>
          </p:txBody>
        </p:sp>
        <p:sp>
          <p:nvSpPr>
            <p:cNvPr id="42032" name="Rectangle 13"/>
            <p:cNvSpPr>
              <a:spLocks noChangeArrowheads="1"/>
            </p:cNvSpPr>
            <p:nvPr/>
          </p:nvSpPr>
          <p:spPr bwMode="auto">
            <a:xfrm>
              <a:off x="240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4</a:t>
              </a:r>
            </a:p>
          </p:txBody>
        </p:sp>
        <p:sp>
          <p:nvSpPr>
            <p:cNvPr id="42033" name="Rectangle 14"/>
            <p:cNvSpPr>
              <a:spLocks noChangeArrowheads="1"/>
            </p:cNvSpPr>
            <p:nvPr/>
          </p:nvSpPr>
          <p:spPr bwMode="auto">
            <a:xfrm>
              <a:off x="254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3</a:t>
              </a:r>
            </a:p>
          </p:txBody>
        </p:sp>
        <p:sp>
          <p:nvSpPr>
            <p:cNvPr id="42034" name="Rectangle 15"/>
            <p:cNvSpPr>
              <a:spLocks noChangeArrowheads="1"/>
            </p:cNvSpPr>
            <p:nvPr/>
          </p:nvSpPr>
          <p:spPr bwMode="auto">
            <a:xfrm>
              <a:off x="268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2</a:t>
              </a:r>
            </a:p>
          </p:txBody>
        </p:sp>
        <p:sp>
          <p:nvSpPr>
            <p:cNvPr id="42035" name="Rectangle 16"/>
            <p:cNvSpPr>
              <a:spLocks noChangeArrowheads="1"/>
            </p:cNvSpPr>
            <p:nvPr/>
          </p:nvSpPr>
          <p:spPr bwMode="auto">
            <a:xfrm>
              <a:off x="283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36" name="Rectangle 17"/>
            <p:cNvSpPr>
              <a:spLocks noChangeArrowheads="1"/>
            </p:cNvSpPr>
            <p:nvPr/>
          </p:nvSpPr>
          <p:spPr bwMode="auto">
            <a:xfrm>
              <a:off x="297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0</a:t>
              </a:r>
              <a:endParaRPr lang="en-US" b="0">
                <a:latin typeface="Comic Sans MS" charset="0"/>
                <a:cs typeface="Tahoma" charset="0"/>
              </a:endParaRPr>
            </a:p>
          </p:txBody>
        </p:sp>
      </p:grpSp>
      <p:grpSp>
        <p:nvGrpSpPr>
          <p:cNvPr id="41989" name="Group 18"/>
          <p:cNvGrpSpPr>
            <a:grpSpLocks/>
          </p:cNvGrpSpPr>
          <p:nvPr/>
        </p:nvGrpSpPr>
        <p:grpSpPr bwMode="auto">
          <a:xfrm>
            <a:off x="2743200" y="3341225"/>
            <a:ext cx="2743200" cy="381000"/>
            <a:chOff x="1392" y="2976"/>
            <a:chExt cx="1728" cy="240"/>
          </a:xfrm>
        </p:grpSpPr>
        <p:sp>
          <p:nvSpPr>
            <p:cNvPr id="42013" name="Rectangle 19"/>
            <p:cNvSpPr>
              <a:spLocks noChangeArrowheads="1"/>
            </p:cNvSpPr>
            <p:nvPr/>
          </p:nvSpPr>
          <p:spPr bwMode="auto">
            <a:xfrm>
              <a:off x="139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2014" name="Rectangle 20"/>
            <p:cNvSpPr>
              <a:spLocks noChangeArrowheads="1"/>
            </p:cNvSpPr>
            <p:nvPr/>
          </p:nvSpPr>
          <p:spPr bwMode="auto">
            <a:xfrm>
              <a:off x="153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15" name="Rectangle 21"/>
            <p:cNvSpPr>
              <a:spLocks noChangeArrowheads="1"/>
            </p:cNvSpPr>
            <p:nvPr/>
          </p:nvSpPr>
          <p:spPr bwMode="auto">
            <a:xfrm>
              <a:off x="168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16" name="Rectangle 22"/>
            <p:cNvSpPr>
              <a:spLocks noChangeArrowheads="1"/>
            </p:cNvSpPr>
            <p:nvPr/>
          </p:nvSpPr>
          <p:spPr bwMode="auto">
            <a:xfrm>
              <a:off x="182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17" name="Rectangle 23"/>
            <p:cNvSpPr>
              <a:spLocks noChangeArrowheads="1"/>
            </p:cNvSpPr>
            <p:nvPr/>
          </p:nvSpPr>
          <p:spPr bwMode="auto">
            <a:xfrm>
              <a:off x="196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18" name="Rectangle 24"/>
            <p:cNvSpPr>
              <a:spLocks noChangeArrowheads="1"/>
            </p:cNvSpPr>
            <p:nvPr/>
          </p:nvSpPr>
          <p:spPr bwMode="auto">
            <a:xfrm>
              <a:off x="211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19" name="Rectangle 25"/>
            <p:cNvSpPr>
              <a:spLocks noChangeArrowheads="1"/>
            </p:cNvSpPr>
            <p:nvPr/>
          </p:nvSpPr>
          <p:spPr bwMode="auto">
            <a:xfrm>
              <a:off x="225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2020" name="Rectangle 26"/>
            <p:cNvSpPr>
              <a:spLocks noChangeArrowheads="1"/>
            </p:cNvSpPr>
            <p:nvPr/>
          </p:nvSpPr>
          <p:spPr bwMode="auto">
            <a:xfrm>
              <a:off x="240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2021" name="Rectangle 27"/>
            <p:cNvSpPr>
              <a:spLocks noChangeArrowheads="1"/>
            </p:cNvSpPr>
            <p:nvPr/>
          </p:nvSpPr>
          <p:spPr bwMode="auto">
            <a:xfrm>
              <a:off x="254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2022" name="Rectangle 28"/>
            <p:cNvSpPr>
              <a:spLocks noChangeArrowheads="1"/>
            </p:cNvSpPr>
            <p:nvPr/>
          </p:nvSpPr>
          <p:spPr bwMode="auto">
            <a:xfrm>
              <a:off x="268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2023" name="Rectangle 29"/>
            <p:cNvSpPr>
              <a:spLocks noChangeArrowheads="1"/>
            </p:cNvSpPr>
            <p:nvPr/>
          </p:nvSpPr>
          <p:spPr bwMode="auto">
            <a:xfrm>
              <a:off x="283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2024" name="Rectangle 30"/>
            <p:cNvSpPr>
              <a:spLocks noChangeArrowheads="1"/>
            </p:cNvSpPr>
            <p:nvPr/>
          </p:nvSpPr>
          <p:spPr bwMode="auto">
            <a:xfrm>
              <a:off x="297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</p:grpSp>
      <p:sp>
        <p:nvSpPr>
          <p:cNvPr id="198688" name="Text Box 32"/>
          <p:cNvSpPr txBox="1">
            <a:spLocks noChangeArrowheads="1"/>
          </p:cNvSpPr>
          <p:nvPr/>
        </p:nvSpPr>
        <p:spPr bwMode="auto">
          <a:xfrm>
            <a:off x="300465" y="4010995"/>
            <a:ext cx="1689820" cy="2431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4" rIns="91407" bIns="45704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dirty="0">
                <a:latin typeface="Comic Sans MS" charset="0"/>
                <a:cs typeface="Tahoma" charset="0"/>
              </a:rPr>
              <a:t>Octal - base 8</a:t>
            </a:r>
          </a:p>
          <a:p>
            <a:pPr algn="ctr">
              <a:spcBef>
                <a:spcPct val="50000"/>
              </a:spcBef>
            </a:pPr>
            <a:r>
              <a:rPr lang="en-US" sz="1600" b="0" dirty="0">
                <a:latin typeface="Comic Sans MS" charset="0"/>
                <a:cs typeface="Tahoma" charset="0"/>
              </a:rPr>
              <a:t>000 - 0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001 - 1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010 - 2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011 - 3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100 - 4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101 - 5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110 - 6</a:t>
            </a:r>
            <a:br>
              <a:rPr lang="en-US" sz="1600" b="0" dirty="0">
                <a:latin typeface="Comic Sans MS" charset="0"/>
                <a:cs typeface="Tahoma" charset="0"/>
              </a:rPr>
            </a:br>
            <a:r>
              <a:rPr lang="en-US" sz="1600" b="0" dirty="0">
                <a:latin typeface="Comic Sans MS" charset="0"/>
                <a:cs typeface="Tahoma" charset="0"/>
              </a:rPr>
              <a:t>111 - 7</a:t>
            </a:r>
          </a:p>
        </p:txBody>
      </p:sp>
      <p:sp>
        <p:nvSpPr>
          <p:cNvPr id="41991" name="Text Box 39"/>
          <p:cNvSpPr txBox="1">
            <a:spLocks noChangeArrowheads="1"/>
          </p:cNvSpPr>
          <p:nvPr/>
        </p:nvSpPr>
        <p:spPr bwMode="auto">
          <a:xfrm>
            <a:off x="746125" y="1249363"/>
            <a:ext cx="771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endParaRPr lang="en-US" sz="2000">
              <a:latin typeface="Tahoma" charset="0"/>
              <a:cs typeface="Tahoma" charset="0"/>
            </a:endParaRPr>
          </a:p>
        </p:txBody>
      </p:sp>
      <p:sp>
        <p:nvSpPr>
          <p:cNvPr id="41992" name="Text Box 41"/>
          <p:cNvSpPr txBox="1">
            <a:spLocks noChangeArrowheads="1"/>
          </p:cNvSpPr>
          <p:nvPr/>
        </p:nvSpPr>
        <p:spPr bwMode="auto">
          <a:xfrm>
            <a:off x="5622925" y="3309475"/>
            <a:ext cx="1341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Tahoma" charset="0"/>
                <a:cs typeface="Tahoma" charset="0"/>
              </a:rPr>
              <a:t>= 2000</a:t>
            </a:r>
            <a:r>
              <a:rPr lang="en-US" sz="2000" baseline="-25000" dirty="0">
                <a:latin typeface="Tahoma" charset="0"/>
                <a:cs typeface="Tahoma" charset="0"/>
              </a:rPr>
              <a:t>10</a:t>
            </a:r>
          </a:p>
        </p:txBody>
      </p: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800600" y="3766675"/>
            <a:ext cx="685800" cy="646113"/>
            <a:chOff x="3888" y="1996"/>
            <a:chExt cx="432" cy="407"/>
          </a:xfrm>
        </p:grpSpPr>
        <p:sp>
          <p:nvSpPr>
            <p:cNvPr id="42011" name="AutoShape 47"/>
            <p:cNvSpPr>
              <a:spLocks/>
            </p:cNvSpPr>
            <p:nvPr/>
          </p:nvSpPr>
          <p:spPr bwMode="auto">
            <a:xfrm rot="-5400000">
              <a:off x="4021" y="1863"/>
              <a:ext cx="166" cy="432"/>
            </a:xfrm>
            <a:prstGeom prst="leftBrace">
              <a:avLst>
                <a:gd name="adj1" fmla="val 2168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2012" name="Text Box 51"/>
            <p:cNvSpPr txBox="1">
              <a:spLocks noChangeArrowheads="1"/>
            </p:cNvSpPr>
            <p:nvPr/>
          </p:nvSpPr>
          <p:spPr bwMode="auto">
            <a:xfrm>
              <a:off x="3998" y="2112"/>
              <a:ext cx="2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0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4114800" y="3766675"/>
            <a:ext cx="685800" cy="646113"/>
            <a:chOff x="3888" y="1996"/>
            <a:chExt cx="432" cy="407"/>
          </a:xfrm>
        </p:grpSpPr>
        <p:sp>
          <p:nvSpPr>
            <p:cNvPr id="42009" name="AutoShape 55"/>
            <p:cNvSpPr>
              <a:spLocks/>
            </p:cNvSpPr>
            <p:nvPr/>
          </p:nvSpPr>
          <p:spPr bwMode="auto">
            <a:xfrm rot="-5400000">
              <a:off x="4021" y="1863"/>
              <a:ext cx="166" cy="432"/>
            </a:xfrm>
            <a:prstGeom prst="leftBrace">
              <a:avLst>
                <a:gd name="adj1" fmla="val 2168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2010" name="Text Box 56"/>
            <p:cNvSpPr txBox="1">
              <a:spLocks noChangeArrowheads="1"/>
            </p:cNvSpPr>
            <p:nvPr/>
          </p:nvSpPr>
          <p:spPr bwMode="auto">
            <a:xfrm>
              <a:off x="3998" y="2112"/>
              <a:ext cx="2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2</a:t>
              </a:r>
            </a:p>
          </p:txBody>
        </p:sp>
      </p:grpSp>
      <p:grpSp>
        <p:nvGrpSpPr>
          <p:cNvPr id="7" name="Group 57"/>
          <p:cNvGrpSpPr>
            <a:grpSpLocks/>
          </p:cNvGrpSpPr>
          <p:nvPr/>
        </p:nvGrpSpPr>
        <p:grpSpPr bwMode="auto">
          <a:xfrm>
            <a:off x="3429000" y="3766675"/>
            <a:ext cx="685800" cy="646113"/>
            <a:chOff x="3888" y="1996"/>
            <a:chExt cx="432" cy="407"/>
          </a:xfrm>
        </p:grpSpPr>
        <p:sp>
          <p:nvSpPr>
            <p:cNvPr id="42007" name="AutoShape 58"/>
            <p:cNvSpPr>
              <a:spLocks/>
            </p:cNvSpPr>
            <p:nvPr/>
          </p:nvSpPr>
          <p:spPr bwMode="auto">
            <a:xfrm rot="-5400000">
              <a:off x="4021" y="1863"/>
              <a:ext cx="166" cy="432"/>
            </a:xfrm>
            <a:prstGeom prst="leftBrace">
              <a:avLst>
                <a:gd name="adj1" fmla="val 2168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2008" name="Text Box 59"/>
            <p:cNvSpPr txBox="1">
              <a:spLocks noChangeArrowheads="1"/>
            </p:cNvSpPr>
            <p:nvPr/>
          </p:nvSpPr>
          <p:spPr bwMode="auto">
            <a:xfrm>
              <a:off x="3998" y="2112"/>
              <a:ext cx="2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7</a:t>
              </a:r>
            </a:p>
          </p:txBody>
        </p:sp>
      </p:grp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2743200" y="3766675"/>
            <a:ext cx="685800" cy="646113"/>
            <a:chOff x="3888" y="1996"/>
            <a:chExt cx="432" cy="407"/>
          </a:xfrm>
        </p:grpSpPr>
        <p:sp>
          <p:nvSpPr>
            <p:cNvPr id="42005" name="AutoShape 61"/>
            <p:cNvSpPr>
              <a:spLocks/>
            </p:cNvSpPr>
            <p:nvPr/>
          </p:nvSpPr>
          <p:spPr bwMode="auto">
            <a:xfrm rot="-5400000">
              <a:off x="4021" y="1863"/>
              <a:ext cx="166" cy="432"/>
            </a:xfrm>
            <a:prstGeom prst="leftBrace">
              <a:avLst>
                <a:gd name="adj1" fmla="val 2168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2006" name="Text Box 62"/>
            <p:cNvSpPr txBox="1">
              <a:spLocks noChangeArrowheads="1"/>
            </p:cNvSpPr>
            <p:nvPr/>
          </p:nvSpPr>
          <p:spPr bwMode="auto">
            <a:xfrm>
              <a:off x="3998" y="2112"/>
              <a:ext cx="2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3</a:t>
              </a:r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2863850" y="4946230"/>
            <a:ext cx="2508250" cy="1843087"/>
            <a:chOff x="2976" y="2637"/>
            <a:chExt cx="1580" cy="1161"/>
          </a:xfrm>
        </p:grpSpPr>
        <p:sp>
          <p:nvSpPr>
            <p:cNvPr id="41999" name="Text Box 75"/>
            <p:cNvSpPr txBox="1">
              <a:spLocks noChangeArrowheads="1"/>
            </p:cNvSpPr>
            <p:nvPr/>
          </p:nvSpPr>
          <p:spPr bwMode="auto">
            <a:xfrm>
              <a:off x="3754" y="3507"/>
              <a:ext cx="80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  2000</a:t>
              </a:r>
              <a:r>
                <a:rPr lang="en-US" b="0" baseline="-25000">
                  <a:latin typeface="Tahoma" charset="0"/>
                  <a:cs typeface="Tahoma" charset="0"/>
                </a:rPr>
                <a:t>10</a:t>
              </a:r>
            </a:p>
          </p:txBody>
        </p:sp>
        <p:sp>
          <p:nvSpPr>
            <p:cNvPr id="42000" name="Text Box 76"/>
            <p:cNvSpPr txBox="1">
              <a:spLocks noChangeArrowheads="1"/>
            </p:cNvSpPr>
            <p:nvPr/>
          </p:nvSpPr>
          <p:spPr bwMode="auto">
            <a:xfrm>
              <a:off x="2976" y="2637"/>
              <a:ext cx="15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 dirty="0">
                  <a:latin typeface="Tahoma" charset="0"/>
                  <a:cs typeface="Tahoma" charset="0"/>
                </a:rPr>
                <a:t>   0*8</a:t>
              </a:r>
              <a:r>
                <a:rPr lang="en-US" b="0" baseline="30000" dirty="0">
                  <a:latin typeface="Tahoma" charset="0"/>
                  <a:cs typeface="Tahoma" charset="0"/>
                </a:rPr>
                <a:t>0</a:t>
              </a:r>
              <a:r>
                <a:rPr lang="en-US" b="0" dirty="0">
                  <a:latin typeface="Tahoma" charset="0"/>
                  <a:cs typeface="Tahoma" charset="0"/>
                </a:rPr>
                <a:t> =        0</a:t>
              </a:r>
            </a:p>
          </p:txBody>
        </p:sp>
        <p:sp>
          <p:nvSpPr>
            <p:cNvPr id="42001" name="Text Box 77"/>
            <p:cNvSpPr txBox="1">
              <a:spLocks noChangeArrowheads="1"/>
            </p:cNvSpPr>
            <p:nvPr/>
          </p:nvSpPr>
          <p:spPr bwMode="auto">
            <a:xfrm>
              <a:off x="2976" y="3261"/>
              <a:ext cx="14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+ 3*8</a:t>
              </a:r>
              <a:r>
                <a:rPr lang="en-US" b="0" baseline="30000">
                  <a:latin typeface="Tahoma" charset="0"/>
                  <a:cs typeface="Tahoma" charset="0"/>
                </a:rPr>
                <a:t>3</a:t>
              </a:r>
              <a:r>
                <a:rPr lang="en-US" b="0">
                  <a:latin typeface="Tahoma" charset="0"/>
                  <a:cs typeface="Tahoma" charset="0"/>
                </a:rPr>
                <a:t> =  1536</a:t>
              </a:r>
            </a:p>
          </p:txBody>
        </p:sp>
        <p:sp>
          <p:nvSpPr>
            <p:cNvPr id="42002" name="Text Box 78"/>
            <p:cNvSpPr txBox="1">
              <a:spLocks noChangeArrowheads="1"/>
            </p:cNvSpPr>
            <p:nvPr/>
          </p:nvSpPr>
          <p:spPr bwMode="auto">
            <a:xfrm>
              <a:off x="2976" y="2845"/>
              <a:ext cx="14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+ 2*8</a:t>
              </a:r>
              <a:r>
                <a:rPr lang="en-US" b="0" baseline="30000">
                  <a:latin typeface="Tahoma" charset="0"/>
                  <a:cs typeface="Tahoma" charset="0"/>
                </a:rPr>
                <a:t>1</a:t>
              </a:r>
              <a:r>
                <a:rPr lang="en-US" b="0">
                  <a:latin typeface="Tahoma" charset="0"/>
                  <a:cs typeface="Tahoma" charset="0"/>
                </a:rPr>
                <a:t>  =     16</a:t>
              </a:r>
            </a:p>
          </p:txBody>
        </p:sp>
        <p:sp>
          <p:nvSpPr>
            <p:cNvPr id="42003" name="Text Box 79"/>
            <p:cNvSpPr txBox="1">
              <a:spLocks noChangeArrowheads="1"/>
            </p:cNvSpPr>
            <p:nvPr/>
          </p:nvSpPr>
          <p:spPr bwMode="auto">
            <a:xfrm>
              <a:off x="2976" y="3053"/>
              <a:ext cx="14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+ 7*8</a:t>
              </a:r>
              <a:r>
                <a:rPr lang="en-US" b="0" baseline="30000">
                  <a:latin typeface="Tahoma" charset="0"/>
                  <a:cs typeface="Tahoma" charset="0"/>
                </a:rPr>
                <a:t>2</a:t>
              </a:r>
              <a:r>
                <a:rPr lang="en-US" b="0">
                  <a:latin typeface="Tahoma" charset="0"/>
                  <a:cs typeface="Tahoma" charset="0"/>
                </a:rPr>
                <a:t> =    448</a:t>
              </a:r>
            </a:p>
          </p:txBody>
        </p:sp>
        <p:sp>
          <p:nvSpPr>
            <p:cNvPr id="42004" name="Line 82"/>
            <p:cNvSpPr>
              <a:spLocks noChangeShapeType="1"/>
            </p:cNvSpPr>
            <p:nvPr/>
          </p:nvSpPr>
          <p:spPr bwMode="auto">
            <a:xfrm>
              <a:off x="3871" y="3507"/>
              <a:ext cx="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766858" y="6553200"/>
            <a:ext cx="381000" cy="30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F0F2AD58-E9B8-1B4C-8406-5D8011089989}" type="slidenum">
              <a:rPr lang="en-US" sz="1400">
                <a:latin typeface="Arial Narrow" charset="0"/>
                <a:cs typeface="Tahoma" charset="0"/>
              </a:rPr>
              <a:pPr/>
              <a:t>12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47265-0EFC-6A47-BAE3-D1280E42DA77}"/>
              </a:ext>
            </a:extLst>
          </p:cNvPr>
          <p:cNvSpPr txBox="1"/>
          <p:nvPr/>
        </p:nvSpPr>
        <p:spPr>
          <a:xfrm>
            <a:off x="5882111" y="5401220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ahoma" charset="0"/>
                <a:cs typeface="Tahoma" charset="0"/>
              </a:rPr>
              <a:t>2000</a:t>
            </a:r>
            <a:r>
              <a:rPr lang="en-US" sz="2800" baseline="-25000" dirty="0">
                <a:latin typeface="Tahoma" charset="0"/>
                <a:cs typeface="Tahoma" charset="0"/>
              </a:rPr>
              <a:t>10</a:t>
            </a:r>
            <a:r>
              <a:rPr lang="en-US" sz="2800" dirty="0">
                <a:latin typeface="Tahoma" charset="0"/>
                <a:cs typeface="Tahoma" charset="0"/>
              </a:rPr>
              <a:t>=</a:t>
            </a:r>
            <a:r>
              <a:rPr lang="en-US" sz="2800" dirty="0">
                <a:solidFill>
                  <a:srgbClr val="CC0000"/>
                </a:solidFill>
                <a:latin typeface="Comic Sans MS" charset="0"/>
                <a:cs typeface="Tahoma" charset="0"/>
              </a:rPr>
              <a:t>0</a:t>
            </a:r>
            <a:r>
              <a:rPr lang="en-US" sz="2800" dirty="0">
                <a:latin typeface="Comic Sans MS" charset="0"/>
                <a:cs typeface="Tahoma" charset="0"/>
              </a:rPr>
              <a:t>3720</a:t>
            </a:r>
            <a:r>
              <a:rPr lang="en-US" sz="2800" baseline="-25000" dirty="0">
                <a:latin typeface="Comic Sans MS" charset="0"/>
                <a:cs typeface="Tahoma" charset="0"/>
              </a:rPr>
              <a:t>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88" grpId="0" animBg="1" autoUpdateAnimBg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One Last Clustering: </a:t>
            </a:r>
            <a:r>
              <a:rPr lang="en-US" dirty="0">
                <a:solidFill>
                  <a:schemeClr val="bg1"/>
                </a:solidFill>
                <a:latin typeface="Tahoma" charset="0"/>
                <a:ea typeface="Tahoma"/>
              </a:rPr>
              <a:t>HEX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Base 16 is most common!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called </a:t>
            </a:r>
            <a:r>
              <a:rPr lang="en-US" dirty="0">
                <a:solidFill>
                  <a:srgbClr val="CC0000"/>
                </a:solidFill>
                <a:latin typeface="Tahoma" charset="0"/>
              </a:rPr>
              <a:t>hexadecimal </a:t>
            </a:r>
            <a:r>
              <a:rPr lang="en-US" dirty="0">
                <a:latin typeface="Tahoma" charset="0"/>
              </a:rPr>
              <a:t>or </a:t>
            </a:r>
            <a:r>
              <a:rPr lang="en-US" dirty="0">
                <a:solidFill>
                  <a:srgbClr val="CC0000"/>
                </a:solidFill>
                <a:latin typeface="Tahoma" charset="0"/>
              </a:rPr>
              <a:t>hex </a:t>
            </a:r>
            <a:r>
              <a:rPr lang="en-US" dirty="0">
                <a:latin typeface="Tahoma" charset="0"/>
              </a:rPr>
              <a:t> </a:t>
            </a:r>
            <a:r>
              <a:rPr lang="en-US" dirty="0">
                <a:latin typeface="Tahoma" charset="0"/>
                <a:sym typeface="Wingdings"/>
              </a:rPr>
              <a:t> groups of </a:t>
            </a:r>
            <a:r>
              <a:rPr lang="en-US" dirty="0">
                <a:latin typeface="Tahoma" charset="0"/>
              </a:rPr>
              <a:t>4 bits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hex ‘digits’ (“</a:t>
            </a:r>
            <a:r>
              <a:rPr lang="en-US" dirty="0" err="1">
                <a:latin typeface="Tahoma" charset="0"/>
              </a:rPr>
              <a:t>hexits</a:t>
            </a:r>
            <a:r>
              <a:rPr lang="en-US" dirty="0">
                <a:latin typeface="Tahoma" charset="0"/>
              </a:rPr>
              <a:t>”):  0-9, and A-F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each </a:t>
            </a:r>
            <a:r>
              <a:rPr lang="en-US" dirty="0" err="1">
                <a:latin typeface="Tahoma" charset="0"/>
              </a:rPr>
              <a:t>hexit</a:t>
            </a:r>
            <a:r>
              <a:rPr lang="en-US" dirty="0">
                <a:latin typeface="Tahoma" charset="0"/>
              </a:rPr>
              <a:t> position represents a power of 16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Convention:  lead with </a:t>
            </a:r>
            <a:r>
              <a:rPr lang="en-US" b="1" dirty="0">
                <a:solidFill>
                  <a:srgbClr val="FF0000"/>
                </a:solidFill>
                <a:latin typeface="Tahoma" charset="0"/>
              </a:rPr>
              <a:t>0x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</p:txBody>
      </p:sp>
      <p:graphicFrame>
        <p:nvGraphicFramePr>
          <p:cNvPr id="258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754333"/>
              </p:ext>
            </p:extLst>
          </p:nvPr>
        </p:nvGraphicFramePr>
        <p:xfrm>
          <a:off x="265314" y="2991856"/>
          <a:ext cx="12398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3100" imgH="444500" progId="Equation.3">
                  <p:embed/>
                </p:oleObj>
              </mc:Choice>
              <mc:Fallback>
                <p:oleObj name="Equation" r:id="rId3" imgW="6731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314" y="2991856"/>
                        <a:ext cx="123983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3276600" y="3152514"/>
            <a:ext cx="2743200" cy="381000"/>
            <a:chOff x="1392" y="2976"/>
            <a:chExt cx="1728" cy="240"/>
          </a:xfrm>
        </p:grpSpPr>
        <p:sp>
          <p:nvSpPr>
            <p:cNvPr id="44069" name="Rectangle 5"/>
            <p:cNvSpPr>
              <a:spLocks noChangeArrowheads="1"/>
            </p:cNvSpPr>
            <p:nvPr/>
          </p:nvSpPr>
          <p:spPr bwMode="auto">
            <a:xfrm>
              <a:off x="139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11</a:t>
              </a:r>
            </a:p>
          </p:txBody>
        </p:sp>
        <p:sp>
          <p:nvSpPr>
            <p:cNvPr id="44070" name="Rectangle 6"/>
            <p:cNvSpPr>
              <a:spLocks noChangeArrowheads="1"/>
            </p:cNvSpPr>
            <p:nvPr/>
          </p:nvSpPr>
          <p:spPr bwMode="auto">
            <a:xfrm>
              <a:off x="153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10</a:t>
              </a:r>
            </a:p>
          </p:txBody>
        </p:sp>
        <p:sp>
          <p:nvSpPr>
            <p:cNvPr id="44071" name="Rectangle 7"/>
            <p:cNvSpPr>
              <a:spLocks noChangeArrowheads="1"/>
            </p:cNvSpPr>
            <p:nvPr/>
          </p:nvSpPr>
          <p:spPr bwMode="auto">
            <a:xfrm>
              <a:off x="168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9</a:t>
              </a:r>
            </a:p>
          </p:txBody>
        </p:sp>
        <p:sp>
          <p:nvSpPr>
            <p:cNvPr id="44072" name="Rectangle 8"/>
            <p:cNvSpPr>
              <a:spLocks noChangeArrowheads="1"/>
            </p:cNvSpPr>
            <p:nvPr/>
          </p:nvSpPr>
          <p:spPr bwMode="auto">
            <a:xfrm>
              <a:off x="182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8</a:t>
              </a:r>
            </a:p>
          </p:txBody>
        </p:sp>
        <p:sp>
          <p:nvSpPr>
            <p:cNvPr id="44073" name="Rectangle 9"/>
            <p:cNvSpPr>
              <a:spLocks noChangeArrowheads="1"/>
            </p:cNvSpPr>
            <p:nvPr/>
          </p:nvSpPr>
          <p:spPr bwMode="auto">
            <a:xfrm>
              <a:off x="196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7</a:t>
              </a:r>
            </a:p>
          </p:txBody>
        </p:sp>
        <p:sp>
          <p:nvSpPr>
            <p:cNvPr id="44074" name="Rectangle 10"/>
            <p:cNvSpPr>
              <a:spLocks noChangeArrowheads="1"/>
            </p:cNvSpPr>
            <p:nvPr/>
          </p:nvSpPr>
          <p:spPr bwMode="auto">
            <a:xfrm>
              <a:off x="211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6</a:t>
              </a:r>
            </a:p>
          </p:txBody>
        </p:sp>
        <p:sp>
          <p:nvSpPr>
            <p:cNvPr id="44075" name="Rectangle 11"/>
            <p:cNvSpPr>
              <a:spLocks noChangeArrowheads="1"/>
            </p:cNvSpPr>
            <p:nvPr/>
          </p:nvSpPr>
          <p:spPr bwMode="auto">
            <a:xfrm>
              <a:off x="225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5</a:t>
              </a:r>
            </a:p>
          </p:txBody>
        </p:sp>
        <p:sp>
          <p:nvSpPr>
            <p:cNvPr id="44076" name="Rectangle 12"/>
            <p:cNvSpPr>
              <a:spLocks noChangeArrowheads="1"/>
            </p:cNvSpPr>
            <p:nvPr/>
          </p:nvSpPr>
          <p:spPr bwMode="auto">
            <a:xfrm>
              <a:off x="240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4</a:t>
              </a:r>
            </a:p>
          </p:txBody>
        </p:sp>
        <p:sp>
          <p:nvSpPr>
            <p:cNvPr id="44077" name="Rectangle 13"/>
            <p:cNvSpPr>
              <a:spLocks noChangeArrowheads="1"/>
            </p:cNvSpPr>
            <p:nvPr/>
          </p:nvSpPr>
          <p:spPr bwMode="auto">
            <a:xfrm>
              <a:off x="254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3</a:t>
              </a:r>
            </a:p>
          </p:txBody>
        </p:sp>
        <p:sp>
          <p:nvSpPr>
            <p:cNvPr id="44078" name="Rectangle 14"/>
            <p:cNvSpPr>
              <a:spLocks noChangeArrowheads="1"/>
            </p:cNvSpPr>
            <p:nvPr/>
          </p:nvSpPr>
          <p:spPr bwMode="auto">
            <a:xfrm>
              <a:off x="268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2</a:t>
              </a:r>
            </a:p>
          </p:txBody>
        </p:sp>
        <p:sp>
          <p:nvSpPr>
            <p:cNvPr id="44079" name="Rectangle 15"/>
            <p:cNvSpPr>
              <a:spLocks noChangeArrowheads="1"/>
            </p:cNvSpPr>
            <p:nvPr/>
          </p:nvSpPr>
          <p:spPr bwMode="auto">
            <a:xfrm>
              <a:off x="283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80" name="Rectangle 16"/>
            <p:cNvSpPr>
              <a:spLocks noChangeArrowheads="1"/>
            </p:cNvSpPr>
            <p:nvPr/>
          </p:nvSpPr>
          <p:spPr bwMode="auto">
            <a:xfrm>
              <a:off x="297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0</a:t>
              </a:r>
              <a:endParaRPr lang="en-US" b="0">
                <a:latin typeface="Comic Sans MS" charset="0"/>
                <a:cs typeface="Tahoma" charset="0"/>
              </a:endParaRPr>
            </a:p>
          </p:txBody>
        </p:sp>
      </p:grpSp>
      <p:grpSp>
        <p:nvGrpSpPr>
          <p:cNvPr id="44037" name="Group 17"/>
          <p:cNvGrpSpPr>
            <a:grpSpLocks/>
          </p:cNvGrpSpPr>
          <p:nvPr/>
        </p:nvGrpSpPr>
        <p:grpSpPr bwMode="auto">
          <a:xfrm>
            <a:off x="3276600" y="3457314"/>
            <a:ext cx="2743200" cy="381000"/>
            <a:chOff x="1392" y="2976"/>
            <a:chExt cx="1728" cy="240"/>
          </a:xfrm>
        </p:grpSpPr>
        <p:sp>
          <p:nvSpPr>
            <p:cNvPr id="44057" name="Rectangle 18"/>
            <p:cNvSpPr>
              <a:spLocks noChangeArrowheads="1"/>
            </p:cNvSpPr>
            <p:nvPr/>
          </p:nvSpPr>
          <p:spPr bwMode="auto">
            <a:xfrm>
              <a:off x="139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4058" name="Rectangle 19"/>
            <p:cNvSpPr>
              <a:spLocks noChangeArrowheads="1"/>
            </p:cNvSpPr>
            <p:nvPr/>
          </p:nvSpPr>
          <p:spPr bwMode="auto">
            <a:xfrm>
              <a:off x="153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59" name="Rectangle 20"/>
            <p:cNvSpPr>
              <a:spLocks noChangeArrowheads="1"/>
            </p:cNvSpPr>
            <p:nvPr/>
          </p:nvSpPr>
          <p:spPr bwMode="auto">
            <a:xfrm>
              <a:off x="168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60" name="Rectangle 21"/>
            <p:cNvSpPr>
              <a:spLocks noChangeArrowheads="1"/>
            </p:cNvSpPr>
            <p:nvPr/>
          </p:nvSpPr>
          <p:spPr bwMode="auto">
            <a:xfrm>
              <a:off x="182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61" name="Rectangle 22"/>
            <p:cNvSpPr>
              <a:spLocks noChangeArrowheads="1"/>
            </p:cNvSpPr>
            <p:nvPr/>
          </p:nvSpPr>
          <p:spPr bwMode="auto">
            <a:xfrm>
              <a:off x="196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62" name="Rectangle 23"/>
            <p:cNvSpPr>
              <a:spLocks noChangeArrowheads="1"/>
            </p:cNvSpPr>
            <p:nvPr/>
          </p:nvSpPr>
          <p:spPr bwMode="auto">
            <a:xfrm>
              <a:off x="211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63" name="Rectangle 24"/>
            <p:cNvSpPr>
              <a:spLocks noChangeArrowheads="1"/>
            </p:cNvSpPr>
            <p:nvPr/>
          </p:nvSpPr>
          <p:spPr bwMode="auto">
            <a:xfrm>
              <a:off x="225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4064" name="Rectangle 25"/>
            <p:cNvSpPr>
              <a:spLocks noChangeArrowheads="1"/>
            </p:cNvSpPr>
            <p:nvPr/>
          </p:nvSpPr>
          <p:spPr bwMode="auto">
            <a:xfrm>
              <a:off x="240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4065" name="Rectangle 26"/>
            <p:cNvSpPr>
              <a:spLocks noChangeArrowheads="1"/>
            </p:cNvSpPr>
            <p:nvPr/>
          </p:nvSpPr>
          <p:spPr bwMode="auto">
            <a:xfrm>
              <a:off x="254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4066" name="Rectangle 27"/>
            <p:cNvSpPr>
              <a:spLocks noChangeArrowheads="1"/>
            </p:cNvSpPr>
            <p:nvPr/>
          </p:nvSpPr>
          <p:spPr bwMode="auto">
            <a:xfrm>
              <a:off x="268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4067" name="Rectangle 28"/>
            <p:cNvSpPr>
              <a:spLocks noChangeArrowheads="1"/>
            </p:cNvSpPr>
            <p:nvPr/>
          </p:nvSpPr>
          <p:spPr bwMode="auto">
            <a:xfrm>
              <a:off x="283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4068" name="Rectangle 29"/>
            <p:cNvSpPr>
              <a:spLocks noChangeArrowheads="1"/>
            </p:cNvSpPr>
            <p:nvPr/>
          </p:nvSpPr>
          <p:spPr bwMode="auto">
            <a:xfrm>
              <a:off x="297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</p:grpSp>
      <p:sp>
        <p:nvSpPr>
          <p:cNvPr id="258079" name="Text Box 31"/>
          <p:cNvSpPr txBox="1">
            <a:spLocks noChangeArrowheads="1"/>
          </p:cNvSpPr>
          <p:nvPr/>
        </p:nvSpPr>
        <p:spPr bwMode="auto">
          <a:xfrm>
            <a:off x="240232" y="3929063"/>
            <a:ext cx="2529837" cy="24314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600" dirty="0">
                <a:latin typeface="+mn-lt"/>
                <a:cs typeface="Tahoma" charset="0"/>
              </a:rPr>
              <a:t>Hexadecimal - base 16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600" b="0" dirty="0">
                <a:latin typeface="+mn-lt"/>
                <a:cs typeface="Tahoma" charset="0"/>
              </a:rPr>
              <a:t>0000 - 0   1000 - 8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0001 - 1     1001 - 9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0010 - 2    1010 - a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0011 - 3     1011 - b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0100 - 4     1100 - c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0101 - 5     1101 - d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0110 - 6     1110 - e</a:t>
            </a:r>
            <a:br>
              <a:rPr lang="en-US" sz="1600" b="0" dirty="0">
                <a:latin typeface="+mn-lt"/>
                <a:cs typeface="Tahoma" charset="0"/>
              </a:rPr>
            </a:br>
            <a:r>
              <a:rPr lang="en-US" sz="1600" b="0" dirty="0">
                <a:latin typeface="+mn-lt"/>
                <a:cs typeface="Tahoma" charset="0"/>
              </a:rPr>
              <a:t>0111 - 7     1111 - f</a:t>
            </a:r>
          </a:p>
        </p:txBody>
      </p:sp>
      <p:sp>
        <p:nvSpPr>
          <p:cNvPr id="44039" name="Text Box 33"/>
          <p:cNvSpPr txBox="1">
            <a:spLocks noChangeArrowheads="1"/>
          </p:cNvSpPr>
          <p:nvPr/>
        </p:nvSpPr>
        <p:spPr bwMode="auto">
          <a:xfrm>
            <a:off x="746125" y="1249363"/>
            <a:ext cx="771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endParaRPr lang="en-US" sz="2000">
              <a:latin typeface="Tahoma" charset="0"/>
              <a:cs typeface="Tahoma" charset="0"/>
            </a:endParaRPr>
          </a:p>
        </p:txBody>
      </p:sp>
      <p:sp>
        <p:nvSpPr>
          <p:cNvPr id="44040" name="Text Box 35"/>
          <p:cNvSpPr txBox="1">
            <a:spLocks noChangeArrowheads="1"/>
          </p:cNvSpPr>
          <p:nvPr/>
        </p:nvSpPr>
        <p:spPr bwMode="auto">
          <a:xfrm>
            <a:off x="6156325" y="3425564"/>
            <a:ext cx="1341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>
                <a:latin typeface="Tahoma" charset="0"/>
                <a:cs typeface="Tahoma" charset="0"/>
              </a:rPr>
              <a:t>= 2000</a:t>
            </a:r>
            <a:r>
              <a:rPr lang="en-US" sz="2000" baseline="-25000">
                <a:latin typeface="Tahoma" charset="0"/>
                <a:cs typeface="Tahoma" charset="0"/>
              </a:rPr>
              <a:t>10</a:t>
            </a: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5105400" y="3882764"/>
            <a:ext cx="914400" cy="614362"/>
            <a:chOff x="5040" y="1968"/>
            <a:chExt cx="576" cy="387"/>
          </a:xfrm>
        </p:grpSpPr>
        <p:sp>
          <p:nvSpPr>
            <p:cNvPr id="44055" name="AutoShape 54"/>
            <p:cNvSpPr>
              <a:spLocks/>
            </p:cNvSpPr>
            <p:nvPr/>
          </p:nvSpPr>
          <p:spPr bwMode="auto">
            <a:xfrm rot="5400000">
              <a:off x="5256" y="1752"/>
              <a:ext cx="144" cy="576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4056" name="Text Box 55"/>
            <p:cNvSpPr txBox="1">
              <a:spLocks noChangeArrowheads="1"/>
            </p:cNvSpPr>
            <p:nvPr/>
          </p:nvSpPr>
          <p:spPr bwMode="auto">
            <a:xfrm>
              <a:off x="5210" y="2064"/>
              <a:ext cx="2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0</a:t>
              </a:r>
            </a:p>
          </p:txBody>
        </p:sp>
      </p:grpSp>
      <p:grpSp>
        <p:nvGrpSpPr>
          <p:cNvPr id="5" name="Group 56"/>
          <p:cNvGrpSpPr>
            <a:grpSpLocks/>
          </p:cNvGrpSpPr>
          <p:nvPr/>
        </p:nvGrpSpPr>
        <p:grpSpPr bwMode="auto">
          <a:xfrm>
            <a:off x="4191000" y="3882764"/>
            <a:ext cx="914400" cy="614362"/>
            <a:chOff x="5040" y="1968"/>
            <a:chExt cx="576" cy="387"/>
          </a:xfrm>
        </p:grpSpPr>
        <p:sp>
          <p:nvSpPr>
            <p:cNvPr id="44053" name="AutoShape 57"/>
            <p:cNvSpPr>
              <a:spLocks/>
            </p:cNvSpPr>
            <p:nvPr/>
          </p:nvSpPr>
          <p:spPr bwMode="auto">
            <a:xfrm rot="5400000">
              <a:off x="5256" y="1752"/>
              <a:ext cx="144" cy="576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4054" name="Text Box 58"/>
            <p:cNvSpPr txBox="1">
              <a:spLocks noChangeArrowheads="1"/>
            </p:cNvSpPr>
            <p:nvPr/>
          </p:nvSpPr>
          <p:spPr bwMode="auto">
            <a:xfrm>
              <a:off x="5210" y="2064"/>
              <a:ext cx="2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d</a:t>
              </a:r>
            </a:p>
          </p:txBody>
        </p:sp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3276600" y="3882764"/>
            <a:ext cx="914400" cy="614362"/>
            <a:chOff x="5040" y="1968"/>
            <a:chExt cx="576" cy="387"/>
          </a:xfrm>
        </p:grpSpPr>
        <p:sp>
          <p:nvSpPr>
            <p:cNvPr id="44051" name="AutoShape 60"/>
            <p:cNvSpPr>
              <a:spLocks/>
            </p:cNvSpPr>
            <p:nvPr/>
          </p:nvSpPr>
          <p:spPr bwMode="auto">
            <a:xfrm rot="5400000">
              <a:off x="5256" y="1752"/>
              <a:ext cx="144" cy="576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44052" name="Text Box 61"/>
            <p:cNvSpPr txBox="1">
              <a:spLocks noChangeArrowheads="1"/>
            </p:cNvSpPr>
            <p:nvPr/>
          </p:nvSpPr>
          <p:spPr bwMode="auto">
            <a:xfrm>
              <a:off x="5210" y="2064"/>
              <a:ext cx="2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7</a:t>
              </a:r>
            </a:p>
          </p:txBody>
        </p:sp>
      </p:grpSp>
      <p:grpSp>
        <p:nvGrpSpPr>
          <p:cNvPr id="7" name="Group 193"/>
          <p:cNvGrpSpPr>
            <a:grpSpLocks/>
          </p:cNvGrpSpPr>
          <p:nvPr/>
        </p:nvGrpSpPr>
        <p:grpSpPr bwMode="auto">
          <a:xfrm>
            <a:off x="3687762" y="4720964"/>
            <a:ext cx="2989263" cy="1533525"/>
            <a:chOff x="2976" y="2637"/>
            <a:chExt cx="1883" cy="966"/>
          </a:xfrm>
        </p:grpSpPr>
        <p:sp>
          <p:nvSpPr>
            <p:cNvPr id="44046" name="Text Box 62"/>
            <p:cNvSpPr txBox="1">
              <a:spLocks noChangeArrowheads="1"/>
            </p:cNvSpPr>
            <p:nvPr/>
          </p:nvSpPr>
          <p:spPr bwMode="auto">
            <a:xfrm>
              <a:off x="3936" y="3312"/>
              <a:ext cx="92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    2000</a:t>
              </a:r>
              <a:r>
                <a:rPr lang="en-US" b="0" baseline="-25000">
                  <a:latin typeface="Tahoma" charset="0"/>
                  <a:cs typeface="Tahoma" charset="0"/>
                </a:rPr>
                <a:t>10</a:t>
              </a:r>
            </a:p>
          </p:txBody>
        </p:sp>
        <p:sp>
          <p:nvSpPr>
            <p:cNvPr id="44047" name="Text Box 63"/>
            <p:cNvSpPr txBox="1">
              <a:spLocks noChangeArrowheads="1"/>
            </p:cNvSpPr>
            <p:nvPr/>
          </p:nvSpPr>
          <p:spPr bwMode="auto">
            <a:xfrm>
              <a:off x="2976" y="2637"/>
              <a:ext cx="17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   0*16</a:t>
              </a:r>
              <a:r>
                <a:rPr lang="en-US" b="0" baseline="30000">
                  <a:latin typeface="Tahoma" charset="0"/>
                  <a:cs typeface="Tahoma" charset="0"/>
                </a:rPr>
                <a:t>0</a:t>
              </a:r>
              <a:r>
                <a:rPr lang="en-US" b="0">
                  <a:latin typeface="Tahoma" charset="0"/>
                  <a:cs typeface="Tahoma" charset="0"/>
                </a:rPr>
                <a:t>    =       0 </a:t>
              </a:r>
            </a:p>
          </p:txBody>
        </p:sp>
        <p:sp>
          <p:nvSpPr>
            <p:cNvPr id="44048" name="Text Box 65"/>
            <p:cNvSpPr txBox="1">
              <a:spLocks noChangeArrowheads="1"/>
            </p:cNvSpPr>
            <p:nvPr/>
          </p:nvSpPr>
          <p:spPr bwMode="auto">
            <a:xfrm>
              <a:off x="2976" y="2845"/>
              <a:ext cx="17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+ 13*16</a:t>
              </a:r>
              <a:r>
                <a:rPr lang="en-US" b="0" baseline="30000">
                  <a:latin typeface="Tahoma" charset="0"/>
                  <a:cs typeface="Tahoma" charset="0"/>
                </a:rPr>
                <a:t>1</a:t>
              </a:r>
              <a:r>
                <a:rPr lang="en-US" b="0">
                  <a:latin typeface="Tahoma" charset="0"/>
                  <a:cs typeface="Tahoma" charset="0"/>
                </a:rPr>
                <a:t>  =    208</a:t>
              </a:r>
            </a:p>
          </p:txBody>
        </p:sp>
        <p:sp>
          <p:nvSpPr>
            <p:cNvPr id="44049" name="Text Box 66"/>
            <p:cNvSpPr txBox="1">
              <a:spLocks noChangeArrowheads="1"/>
            </p:cNvSpPr>
            <p:nvPr/>
          </p:nvSpPr>
          <p:spPr bwMode="auto">
            <a:xfrm>
              <a:off x="2976" y="3053"/>
              <a:ext cx="17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+ 7*16</a:t>
              </a:r>
              <a:r>
                <a:rPr lang="en-US" b="0" baseline="30000">
                  <a:latin typeface="Tahoma" charset="0"/>
                  <a:cs typeface="Tahoma" charset="0"/>
                </a:rPr>
                <a:t>2</a:t>
              </a:r>
              <a:r>
                <a:rPr lang="en-US" b="0">
                  <a:latin typeface="Tahoma" charset="0"/>
                  <a:cs typeface="Tahoma" charset="0"/>
                </a:rPr>
                <a:t>    =  1792</a:t>
              </a:r>
            </a:p>
          </p:txBody>
        </p:sp>
        <p:sp>
          <p:nvSpPr>
            <p:cNvPr id="44050" name="Line 67"/>
            <p:cNvSpPr>
              <a:spLocks noChangeShapeType="1"/>
            </p:cNvSpPr>
            <p:nvPr/>
          </p:nvSpPr>
          <p:spPr bwMode="auto">
            <a:xfrm>
              <a:off x="4116" y="3309"/>
              <a:ext cx="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4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763000" y="6553200"/>
            <a:ext cx="381000" cy="30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850BDD0B-63D5-D445-8CF2-34BE91699C1D}" type="slidenum">
              <a:rPr lang="en-US" sz="1400">
                <a:latin typeface="Arial Narrow" charset="0"/>
                <a:cs typeface="Tahoma" charset="0"/>
              </a:rPr>
              <a:pPr/>
              <a:t>13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43978-67E3-304D-BD9C-EB4E38AB10F4}"/>
              </a:ext>
            </a:extLst>
          </p:cNvPr>
          <p:cNvSpPr txBox="1"/>
          <p:nvPr/>
        </p:nvSpPr>
        <p:spPr>
          <a:xfrm>
            <a:off x="7463038" y="3386863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00"/>
                </a:solidFill>
                <a:cs typeface="Tahoma" charset="0"/>
              </a:rPr>
              <a:t>= </a:t>
            </a:r>
            <a:r>
              <a:rPr lang="en-US" dirty="0" err="1">
                <a:solidFill>
                  <a:srgbClr val="CC0000"/>
                </a:solidFill>
                <a:cs typeface="Tahoma" charset="0"/>
              </a:rPr>
              <a:t>0x</a:t>
            </a:r>
            <a:r>
              <a:rPr lang="en-US" dirty="0" err="1">
                <a:cs typeface="Tahoma" charset="0"/>
              </a:rPr>
              <a:t>7d0</a:t>
            </a:r>
            <a:r>
              <a:rPr lang="en-US" sz="2000" baseline="-25000" dirty="0" err="1">
                <a:cs typeface="Tahoma" charset="0"/>
              </a:rPr>
              <a:t>16</a:t>
            </a:r>
            <a:endParaRPr lang="en-US" baseline="-25000" dirty="0"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79" grpId="0" animBg="1" autoUpdateAnimBg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Signed-Number Representations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0" y="708025"/>
            <a:ext cx="9144000" cy="2047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latin typeface="Tahoma" charset="0"/>
                <a:ea typeface="Tahoma"/>
              </a:rPr>
              <a:t>What about </a:t>
            </a:r>
            <a:r>
              <a:rPr lang="en-US" u="sng" dirty="0">
                <a:latin typeface="Tahoma" charset="0"/>
                <a:ea typeface="Tahoma"/>
              </a:rPr>
              <a:t>signed</a:t>
            </a:r>
            <a:r>
              <a:rPr lang="en-US" dirty="0">
                <a:latin typeface="Tahoma" charset="0"/>
                <a:ea typeface="Tahoma"/>
              </a:rPr>
              <a:t> numbers?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Tahoma" charset="0"/>
              </a:rPr>
              <a:t>one obvious idea:  use an extra bit to encode the sign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latin typeface="Tahoma" charset="0"/>
              </a:rPr>
              <a:t>convention:  the most significant bit (leftmost) is used for the sign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>
                <a:latin typeface="Tahoma" charset="0"/>
              </a:rPr>
              <a:t>called the SIGNED MAGNITUDE representation</a:t>
            </a:r>
          </a:p>
        </p:txBody>
      </p:sp>
      <p:grpSp>
        <p:nvGrpSpPr>
          <p:cNvPr id="46083" name="Group 4"/>
          <p:cNvGrpSpPr>
            <a:grpSpLocks/>
          </p:cNvGrpSpPr>
          <p:nvPr/>
        </p:nvGrpSpPr>
        <p:grpSpPr bwMode="auto">
          <a:xfrm>
            <a:off x="4495800" y="2755900"/>
            <a:ext cx="2743200" cy="381000"/>
            <a:chOff x="1392" y="2976"/>
            <a:chExt cx="1728" cy="240"/>
          </a:xfrm>
        </p:grpSpPr>
        <p:sp>
          <p:nvSpPr>
            <p:cNvPr id="46105" name="Rectangle 5"/>
            <p:cNvSpPr>
              <a:spLocks noChangeArrowheads="1"/>
            </p:cNvSpPr>
            <p:nvPr/>
          </p:nvSpPr>
          <p:spPr bwMode="auto">
            <a:xfrm>
              <a:off x="139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S</a:t>
              </a:r>
              <a:endParaRPr lang="en-US" sz="1400" b="0" baseline="50000">
                <a:latin typeface="Comic Sans MS" charset="0"/>
                <a:cs typeface="Tahoma" charset="0"/>
              </a:endParaRPr>
            </a:p>
          </p:txBody>
        </p:sp>
        <p:sp>
          <p:nvSpPr>
            <p:cNvPr id="46106" name="Rectangle 6"/>
            <p:cNvSpPr>
              <a:spLocks noChangeArrowheads="1"/>
            </p:cNvSpPr>
            <p:nvPr/>
          </p:nvSpPr>
          <p:spPr bwMode="auto">
            <a:xfrm>
              <a:off x="153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10</a:t>
              </a:r>
            </a:p>
          </p:txBody>
        </p:sp>
        <p:sp>
          <p:nvSpPr>
            <p:cNvPr id="46107" name="Rectangle 7"/>
            <p:cNvSpPr>
              <a:spLocks noChangeArrowheads="1"/>
            </p:cNvSpPr>
            <p:nvPr/>
          </p:nvSpPr>
          <p:spPr bwMode="auto">
            <a:xfrm>
              <a:off x="168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9</a:t>
              </a:r>
            </a:p>
          </p:txBody>
        </p:sp>
        <p:sp>
          <p:nvSpPr>
            <p:cNvPr id="46108" name="Rectangle 8"/>
            <p:cNvSpPr>
              <a:spLocks noChangeArrowheads="1"/>
            </p:cNvSpPr>
            <p:nvPr/>
          </p:nvSpPr>
          <p:spPr bwMode="auto">
            <a:xfrm>
              <a:off x="182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8</a:t>
              </a:r>
            </a:p>
          </p:txBody>
        </p:sp>
        <p:sp>
          <p:nvSpPr>
            <p:cNvPr id="46109" name="Rectangle 9"/>
            <p:cNvSpPr>
              <a:spLocks noChangeArrowheads="1"/>
            </p:cNvSpPr>
            <p:nvPr/>
          </p:nvSpPr>
          <p:spPr bwMode="auto">
            <a:xfrm>
              <a:off x="196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7</a:t>
              </a:r>
            </a:p>
          </p:txBody>
        </p:sp>
        <p:sp>
          <p:nvSpPr>
            <p:cNvPr id="46110" name="Rectangle 10"/>
            <p:cNvSpPr>
              <a:spLocks noChangeArrowheads="1"/>
            </p:cNvSpPr>
            <p:nvPr/>
          </p:nvSpPr>
          <p:spPr bwMode="auto">
            <a:xfrm>
              <a:off x="211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6</a:t>
              </a:r>
            </a:p>
          </p:txBody>
        </p:sp>
        <p:sp>
          <p:nvSpPr>
            <p:cNvPr id="46111" name="Rectangle 11"/>
            <p:cNvSpPr>
              <a:spLocks noChangeArrowheads="1"/>
            </p:cNvSpPr>
            <p:nvPr/>
          </p:nvSpPr>
          <p:spPr bwMode="auto">
            <a:xfrm>
              <a:off x="225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5</a:t>
              </a:r>
            </a:p>
          </p:txBody>
        </p:sp>
        <p:sp>
          <p:nvSpPr>
            <p:cNvPr id="46112" name="Rectangle 12"/>
            <p:cNvSpPr>
              <a:spLocks noChangeArrowheads="1"/>
            </p:cNvSpPr>
            <p:nvPr/>
          </p:nvSpPr>
          <p:spPr bwMode="auto">
            <a:xfrm>
              <a:off x="240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4</a:t>
              </a:r>
            </a:p>
          </p:txBody>
        </p:sp>
        <p:sp>
          <p:nvSpPr>
            <p:cNvPr id="46113" name="Rectangle 13"/>
            <p:cNvSpPr>
              <a:spLocks noChangeArrowheads="1"/>
            </p:cNvSpPr>
            <p:nvPr/>
          </p:nvSpPr>
          <p:spPr bwMode="auto">
            <a:xfrm>
              <a:off x="254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3</a:t>
              </a:r>
            </a:p>
          </p:txBody>
        </p:sp>
        <p:sp>
          <p:nvSpPr>
            <p:cNvPr id="46114" name="Rectangle 14"/>
            <p:cNvSpPr>
              <a:spLocks noChangeArrowheads="1"/>
            </p:cNvSpPr>
            <p:nvPr/>
          </p:nvSpPr>
          <p:spPr bwMode="auto">
            <a:xfrm>
              <a:off x="268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2</a:t>
              </a:r>
            </a:p>
          </p:txBody>
        </p:sp>
        <p:sp>
          <p:nvSpPr>
            <p:cNvPr id="46115" name="Rectangle 15"/>
            <p:cNvSpPr>
              <a:spLocks noChangeArrowheads="1"/>
            </p:cNvSpPr>
            <p:nvPr/>
          </p:nvSpPr>
          <p:spPr bwMode="auto">
            <a:xfrm>
              <a:off x="283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116" name="Rectangle 16"/>
            <p:cNvSpPr>
              <a:spLocks noChangeArrowheads="1"/>
            </p:cNvSpPr>
            <p:nvPr/>
          </p:nvSpPr>
          <p:spPr bwMode="auto">
            <a:xfrm>
              <a:off x="297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sz="1400" b="0">
                  <a:latin typeface="Comic Sans MS" charset="0"/>
                  <a:cs typeface="Tahoma" charset="0"/>
                </a:rPr>
                <a:t>2</a:t>
              </a:r>
              <a:r>
                <a:rPr lang="en-US" sz="1400" b="0" baseline="50000">
                  <a:latin typeface="Comic Sans MS" charset="0"/>
                  <a:cs typeface="Tahoma" charset="0"/>
                </a:rPr>
                <a:t>0</a:t>
              </a:r>
              <a:endParaRPr lang="en-US" b="0">
                <a:latin typeface="Comic Sans MS" charset="0"/>
                <a:cs typeface="Tahoma" charset="0"/>
              </a:endParaRPr>
            </a:p>
          </p:txBody>
        </p:sp>
      </p:grpSp>
      <p:grpSp>
        <p:nvGrpSpPr>
          <p:cNvPr id="46084" name="Group 17"/>
          <p:cNvGrpSpPr>
            <a:grpSpLocks/>
          </p:cNvGrpSpPr>
          <p:nvPr/>
        </p:nvGrpSpPr>
        <p:grpSpPr bwMode="auto">
          <a:xfrm>
            <a:off x="4495800" y="3060700"/>
            <a:ext cx="2743200" cy="381000"/>
            <a:chOff x="1392" y="2976"/>
            <a:chExt cx="1728" cy="240"/>
          </a:xfrm>
        </p:grpSpPr>
        <p:sp>
          <p:nvSpPr>
            <p:cNvPr id="46093" name="Rectangle 18"/>
            <p:cNvSpPr>
              <a:spLocks noChangeArrowheads="1"/>
            </p:cNvSpPr>
            <p:nvPr/>
          </p:nvSpPr>
          <p:spPr bwMode="auto">
            <a:xfrm>
              <a:off x="139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6094" name="Rectangle 19"/>
            <p:cNvSpPr>
              <a:spLocks noChangeArrowheads="1"/>
            </p:cNvSpPr>
            <p:nvPr/>
          </p:nvSpPr>
          <p:spPr bwMode="auto">
            <a:xfrm>
              <a:off x="153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095" name="Rectangle 20"/>
            <p:cNvSpPr>
              <a:spLocks noChangeArrowheads="1"/>
            </p:cNvSpPr>
            <p:nvPr/>
          </p:nvSpPr>
          <p:spPr bwMode="auto">
            <a:xfrm>
              <a:off x="168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096" name="Rectangle 21"/>
            <p:cNvSpPr>
              <a:spLocks noChangeArrowheads="1"/>
            </p:cNvSpPr>
            <p:nvPr/>
          </p:nvSpPr>
          <p:spPr bwMode="auto">
            <a:xfrm>
              <a:off x="182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097" name="Rectangle 22"/>
            <p:cNvSpPr>
              <a:spLocks noChangeArrowheads="1"/>
            </p:cNvSpPr>
            <p:nvPr/>
          </p:nvSpPr>
          <p:spPr bwMode="auto">
            <a:xfrm>
              <a:off x="196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098" name="Rectangle 23"/>
            <p:cNvSpPr>
              <a:spLocks noChangeArrowheads="1"/>
            </p:cNvSpPr>
            <p:nvPr/>
          </p:nvSpPr>
          <p:spPr bwMode="auto">
            <a:xfrm>
              <a:off x="211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099" name="Rectangle 24"/>
            <p:cNvSpPr>
              <a:spLocks noChangeArrowheads="1"/>
            </p:cNvSpPr>
            <p:nvPr/>
          </p:nvSpPr>
          <p:spPr bwMode="auto">
            <a:xfrm>
              <a:off x="225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6100" name="Rectangle 25"/>
            <p:cNvSpPr>
              <a:spLocks noChangeArrowheads="1"/>
            </p:cNvSpPr>
            <p:nvPr/>
          </p:nvSpPr>
          <p:spPr bwMode="auto">
            <a:xfrm>
              <a:off x="2400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1</a:t>
              </a:r>
            </a:p>
          </p:txBody>
        </p:sp>
        <p:sp>
          <p:nvSpPr>
            <p:cNvPr id="46101" name="Rectangle 26"/>
            <p:cNvSpPr>
              <a:spLocks noChangeArrowheads="1"/>
            </p:cNvSpPr>
            <p:nvPr/>
          </p:nvSpPr>
          <p:spPr bwMode="auto">
            <a:xfrm>
              <a:off x="2544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6102" name="Rectangle 27"/>
            <p:cNvSpPr>
              <a:spLocks noChangeArrowheads="1"/>
            </p:cNvSpPr>
            <p:nvPr/>
          </p:nvSpPr>
          <p:spPr bwMode="auto">
            <a:xfrm>
              <a:off x="2688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6103" name="Rectangle 28"/>
            <p:cNvSpPr>
              <a:spLocks noChangeArrowheads="1"/>
            </p:cNvSpPr>
            <p:nvPr/>
          </p:nvSpPr>
          <p:spPr bwMode="auto">
            <a:xfrm>
              <a:off x="2832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  <p:sp>
          <p:nvSpPr>
            <p:cNvPr id="46104" name="Rectangle 29"/>
            <p:cNvSpPr>
              <a:spLocks noChangeArrowheads="1"/>
            </p:cNvSpPr>
            <p:nvPr/>
          </p:nvSpPr>
          <p:spPr bwMode="auto">
            <a:xfrm>
              <a:off x="2976" y="2976"/>
              <a:ext cx="144" cy="2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313" tIns="45655" rIns="91313" bIns="45655" anchor="ctr"/>
            <a:lstStyle/>
            <a:p>
              <a:pPr algn="ctr"/>
              <a:r>
                <a:rPr lang="en-US" b="0">
                  <a:latin typeface="Comic Sans MS" charset="0"/>
                  <a:cs typeface="Tahoma" charset="0"/>
                </a:rPr>
                <a:t>0</a:t>
              </a:r>
            </a:p>
          </p:txBody>
        </p:sp>
      </p:grpSp>
      <p:graphicFrame>
        <p:nvGraphicFramePr>
          <p:cNvPr id="46085" name="Object 40"/>
          <p:cNvGraphicFramePr>
            <a:graphicFrameLocks noChangeAspect="1"/>
          </p:cNvGraphicFramePr>
          <p:nvPr/>
        </p:nvGraphicFramePr>
        <p:xfrm>
          <a:off x="2260600" y="2986088"/>
          <a:ext cx="15113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2986088"/>
                        <a:ext cx="1511300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4403725" y="3652838"/>
            <a:ext cx="968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>
                <a:latin typeface="Tahoma" charset="0"/>
                <a:cs typeface="Tahoma" charset="0"/>
              </a:rPr>
              <a:t>2000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4437063" y="3027363"/>
            <a:ext cx="2473325" cy="1087437"/>
            <a:chOff x="2795" y="2283"/>
            <a:chExt cx="1558" cy="685"/>
          </a:xfrm>
        </p:grpSpPr>
        <p:grpSp>
          <p:nvGrpSpPr>
            <p:cNvPr id="46089" name="Group 45"/>
            <p:cNvGrpSpPr>
              <a:grpSpLocks/>
            </p:cNvGrpSpPr>
            <p:nvPr/>
          </p:nvGrpSpPr>
          <p:grpSpPr bwMode="auto">
            <a:xfrm>
              <a:off x="2795" y="2283"/>
              <a:ext cx="233" cy="288"/>
              <a:chOff x="1871" y="3023"/>
              <a:chExt cx="233" cy="288"/>
            </a:xfrm>
          </p:grpSpPr>
          <p:sp>
            <p:nvSpPr>
              <p:cNvPr id="46091" name="Rectangle 44"/>
              <p:cNvSpPr>
                <a:spLocks noChangeArrowheads="1"/>
              </p:cNvSpPr>
              <p:nvPr/>
            </p:nvSpPr>
            <p:spPr bwMode="auto">
              <a:xfrm>
                <a:off x="1927" y="3047"/>
                <a:ext cx="120" cy="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latin typeface="Tahoma" charset="0"/>
                  <a:cs typeface="Tahoma" charset="0"/>
                </a:endParaRPr>
              </a:p>
            </p:txBody>
          </p:sp>
          <p:sp>
            <p:nvSpPr>
              <p:cNvPr id="46092" name="Text Box 43"/>
              <p:cNvSpPr txBox="1">
                <a:spLocks noChangeArrowheads="1"/>
              </p:cNvSpPr>
              <p:nvPr/>
            </p:nvSpPr>
            <p:spPr bwMode="auto">
              <a:xfrm>
                <a:off x="1871" y="30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" charset="0"/>
                    <a:ea typeface="ＭＳ Ｐゴシック" charset="0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</p:grpSp>
        <p:sp>
          <p:nvSpPr>
            <p:cNvPr id="46090" name="Text Box 46"/>
            <p:cNvSpPr txBox="1">
              <a:spLocks noChangeArrowheads="1"/>
            </p:cNvSpPr>
            <p:nvPr/>
          </p:nvSpPr>
          <p:spPr bwMode="auto">
            <a:xfrm>
              <a:off x="3659" y="2677"/>
              <a:ext cx="69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ahoma" charset="0"/>
                  <a:cs typeface="Tahoma" charset="0"/>
                </a:rPr>
                <a:t>-2000</a:t>
              </a:r>
            </a:p>
          </p:txBody>
        </p:sp>
      </p:grpSp>
      <p:sp>
        <p:nvSpPr>
          <p:cNvPr id="4608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403461E-8485-6241-B313-EF2DC7B6C0C2}" type="slidenum">
              <a:rPr lang="en-US" sz="1400">
                <a:latin typeface="Arial Narrow" charset="0"/>
                <a:cs typeface="Tahoma" charset="0"/>
              </a:rPr>
              <a:pPr/>
              <a:t>14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5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Signed-Number Representations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Good:  Easy to negate, find absolute value</a:t>
            </a:r>
          </a:p>
          <a:p>
            <a:pPr>
              <a:defRPr/>
            </a:pPr>
            <a:r>
              <a:rPr lang="en-US" dirty="0"/>
              <a:t>The Bad:</a:t>
            </a:r>
          </a:p>
          <a:p>
            <a:pPr lvl="1">
              <a:defRPr/>
            </a:pPr>
            <a:r>
              <a:rPr lang="en-US" dirty="0"/>
              <a:t>add/subtract is complicated</a:t>
            </a:r>
          </a:p>
          <a:p>
            <a:pPr lvl="2">
              <a:defRPr/>
            </a:pPr>
            <a:r>
              <a:rPr lang="en-US" dirty="0"/>
              <a:t>depends on the signs</a:t>
            </a:r>
          </a:p>
          <a:p>
            <a:pPr lvl="2">
              <a:defRPr/>
            </a:pPr>
            <a:r>
              <a:rPr lang="en-US" dirty="0"/>
              <a:t>4 different cases!</a:t>
            </a:r>
          </a:p>
          <a:p>
            <a:pPr lvl="1">
              <a:defRPr/>
            </a:pPr>
            <a:r>
              <a:rPr lang="en-US" dirty="0"/>
              <a:t>two different ways of representing a 0</a:t>
            </a:r>
          </a:p>
          <a:p>
            <a:pPr lvl="1">
              <a:defRPr/>
            </a:pPr>
            <a:r>
              <a:rPr lang="en-US" dirty="0">
                <a:sym typeface="Wingdings"/>
              </a:rPr>
              <a:t>i</a:t>
            </a:r>
            <a:r>
              <a:rPr lang="en-US" dirty="0"/>
              <a:t>t is not used that frequently in practice</a:t>
            </a:r>
          </a:p>
          <a:p>
            <a:pPr lvl="2">
              <a:defRPr/>
            </a:pPr>
            <a:r>
              <a:rPr lang="en-US"/>
              <a:t>except </a:t>
            </a:r>
            <a:r>
              <a:rPr lang="en-US" dirty="0"/>
              <a:t>in floating-</a:t>
            </a:r>
            <a:r>
              <a:rPr lang="en-US"/>
              <a:t>point numbers</a:t>
            </a:r>
            <a:endParaRPr lang="en-US" dirty="0"/>
          </a:p>
        </p:txBody>
      </p:sp>
      <p:sp>
        <p:nvSpPr>
          <p:cNvPr id="4813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445F6FC-1B7E-1E4F-88DB-D031E676F184}" type="slidenum">
              <a:rPr lang="en-US" sz="1400">
                <a:latin typeface="Arial Narrow" charset="0"/>
                <a:cs typeface="Tahoma" charset="0"/>
              </a:rPr>
              <a:pPr/>
              <a:t>15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Alternative:  2</a:t>
            </a:r>
            <a:r>
              <a:rPr lang="ja-JP" altLang="en-US" dirty="0">
                <a:latin typeface="Tahoma" charset="0"/>
                <a:ea typeface="Tahoma"/>
              </a:rPr>
              <a:t>’</a:t>
            </a:r>
            <a:r>
              <a:rPr lang="en-US" dirty="0">
                <a:latin typeface="Tahoma" charset="0"/>
                <a:ea typeface="Tahoma"/>
              </a:rPr>
              <a:t>s Complement Rep.</a:t>
            </a:r>
          </a:p>
        </p:txBody>
      </p:sp>
      <p:sp>
        <p:nvSpPr>
          <p:cNvPr id="50178" name="Rectangle 1049"/>
          <p:cNvSpPr>
            <a:spLocks noChangeArrowheads="1"/>
          </p:cNvSpPr>
          <p:nvPr/>
        </p:nvSpPr>
        <p:spPr bwMode="auto">
          <a:xfrm>
            <a:off x="67373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>
                <a:latin typeface="Tahoma" charset="0"/>
                <a:cs typeface="Tahoma" charset="0"/>
              </a:rPr>
              <a:t>2</a:t>
            </a:r>
            <a:r>
              <a:rPr lang="en-US" sz="2000" baseline="30000">
                <a:latin typeface="Tahoma" charset="0"/>
                <a:cs typeface="Tahoma" charset="0"/>
              </a:rPr>
              <a:t>0</a:t>
            </a:r>
          </a:p>
        </p:txBody>
      </p:sp>
      <p:sp>
        <p:nvSpPr>
          <p:cNvPr id="50179" name="Rectangle 1050"/>
          <p:cNvSpPr>
            <a:spLocks noChangeArrowheads="1"/>
          </p:cNvSpPr>
          <p:nvPr/>
        </p:nvSpPr>
        <p:spPr bwMode="auto">
          <a:xfrm>
            <a:off x="61277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>
                <a:latin typeface="Tahoma" charset="0"/>
                <a:cs typeface="Tahoma" charset="0"/>
              </a:rPr>
              <a:t>2</a:t>
            </a:r>
            <a:r>
              <a:rPr lang="en-US" sz="2000" baseline="3000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50180" name="Rectangle 1051"/>
          <p:cNvSpPr>
            <a:spLocks noChangeArrowheads="1"/>
          </p:cNvSpPr>
          <p:nvPr/>
        </p:nvSpPr>
        <p:spPr bwMode="auto">
          <a:xfrm>
            <a:off x="55181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>
                <a:latin typeface="Tahoma" charset="0"/>
                <a:cs typeface="Tahoma" charset="0"/>
              </a:rPr>
              <a:t>2</a:t>
            </a:r>
            <a:r>
              <a:rPr lang="en-US" sz="2000" baseline="30000">
                <a:latin typeface="Tahoma" charset="0"/>
                <a:cs typeface="Tahoma" charset="0"/>
              </a:rPr>
              <a:t>2</a:t>
            </a:r>
          </a:p>
        </p:txBody>
      </p:sp>
      <p:sp>
        <p:nvSpPr>
          <p:cNvPr id="50181" name="Rectangle 1052"/>
          <p:cNvSpPr>
            <a:spLocks noChangeArrowheads="1"/>
          </p:cNvSpPr>
          <p:nvPr/>
        </p:nvSpPr>
        <p:spPr bwMode="auto">
          <a:xfrm>
            <a:off x="49085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>
                <a:latin typeface="Tahoma" charset="0"/>
                <a:cs typeface="Tahoma" charset="0"/>
              </a:rPr>
              <a:t>2</a:t>
            </a:r>
            <a:r>
              <a:rPr lang="en-US" sz="2000" baseline="30000">
                <a:latin typeface="Tahoma" charset="0"/>
                <a:cs typeface="Tahoma" charset="0"/>
              </a:rPr>
              <a:t>3</a:t>
            </a:r>
          </a:p>
        </p:txBody>
      </p:sp>
      <p:sp>
        <p:nvSpPr>
          <p:cNvPr id="50182" name="Rectangle 1053"/>
          <p:cNvSpPr>
            <a:spLocks noChangeArrowheads="1"/>
          </p:cNvSpPr>
          <p:nvPr/>
        </p:nvSpPr>
        <p:spPr bwMode="auto">
          <a:xfrm>
            <a:off x="36893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4800" baseline="30000">
                <a:latin typeface="Comic Sans MS" charset="0"/>
                <a:cs typeface="Tahoma" charset="0"/>
              </a:rPr>
              <a:t>…</a:t>
            </a:r>
          </a:p>
        </p:txBody>
      </p:sp>
      <p:sp>
        <p:nvSpPr>
          <p:cNvPr id="50183" name="Rectangle 1054"/>
          <p:cNvSpPr>
            <a:spLocks noChangeArrowheads="1"/>
          </p:cNvSpPr>
          <p:nvPr/>
        </p:nvSpPr>
        <p:spPr bwMode="auto">
          <a:xfrm>
            <a:off x="24701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>
                <a:latin typeface="Tahoma" charset="0"/>
                <a:cs typeface="Tahoma" charset="0"/>
              </a:rPr>
              <a:t>2</a:t>
            </a:r>
            <a:r>
              <a:rPr lang="en-US" sz="2000" baseline="30000">
                <a:latin typeface="Tahoma" charset="0"/>
                <a:cs typeface="Tahoma" charset="0"/>
              </a:rPr>
              <a:t>N-2</a:t>
            </a:r>
          </a:p>
        </p:txBody>
      </p:sp>
      <p:sp>
        <p:nvSpPr>
          <p:cNvPr id="50184" name="Rectangle 1055"/>
          <p:cNvSpPr>
            <a:spLocks noChangeArrowheads="1"/>
          </p:cNvSpPr>
          <p:nvPr/>
        </p:nvSpPr>
        <p:spPr bwMode="auto">
          <a:xfrm>
            <a:off x="18605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>
                <a:latin typeface="Tahoma" charset="0"/>
                <a:cs typeface="Tahoma" charset="0"/>
              </a:rPr>
              <a:t>-2</a:t>
            </a:r>
            <a:r>
              <a:rPr lang="en-US" sz="2000" baseline="30000">
                <a:latin typeface="Tahoma" charset="0"/>
                <a:cs typeface="Tahoma" charset="0"/>
              </a:rPr>
              <a:t>N-1</a:t>
            </a:r>
          </a:p>
        </p:txBody>
      </p:sp>
      <p:sp>
        <p:nvSpPr>
          <p:cNvPr id="50185" name="Rectangle 1056"/>
          <p:cNvSpPr>
            <a:spLocks noChangeArrowheads="1"/>
          </p:cNvSpPr>
          <p:nvPr/>
        </p:nvSpPr>
        <p:spPr bwMode="auto">
          <a:xfrm>
            <a:off x="42989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4800" baseline="30000">
                <a:latin typeface="Comic Sans MS" charset="0"/>
                <a:cs typeface="Tahoma" charset="0"/>
              </a:rPr>
              <a:t>…</a:t>
            </a:r>
          </a:p>
        </p:txBody>
      </p:sp>
      <p:sp>
        <p:nvSpPr>
          <p:cNvPr id="50186" name="Rectangle 1057"/>
          <p:cNvSpPr>
            <a:spLocks noChangeArrowheads="1"/>
          </p:cNvSpPr>
          <p:nvPr/>
        </p:nvSpPr>
        <p:spPr bwMode="auto">
          <a:xfrm>
            <a:off x="3079750" y="1444625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4800" baseline="30000">
                <a:latin typeface="Comic Sans MS" charset="0"/>
                <a:cs typeface="Tahoma" charset="0"/>
              </a:rPr>
              <a:t>…</a:t>
            </a:r>
          </a:p>
        </p:txBody>
      </p:sp>
      <p:sp>
        <p:nvSpPr>
          <p:cNvPr id="50187" name="Line 1058"/>
          <p:cNvSpPr>
            <a:spLocks noChangeShapeType="1"/>
          </p:cNvSpPr>
          <p:nvPr/>
        </p:nvSpPr>
        <p:spPr bwMode="auto">
          <a:xfrm flipV="1">
            <a:off x="1860550" y="911225"/>
            <a:ext cx="0" cy="381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059"/>
          <p:cNvSpPr>
            <a:spLocks noChangeShapeType="1"/>
          </p:cNvSpPr>
          <p:nvPr/>
        </p:nvSpPr>
        <p:spPr bwMode="auto">
          <a:xfrm flipV="1">
            <a:off x="7346950" y="911225"/>
            <a:ext cx="0" cy="381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1060"/>
          <p:cNvSpPr>
            <a:spLocks noChangeShapeType="1"/>
          </p:cNvSpPr>
          <p:nvPr/>
        </p:nvSpPr>
        <p:spPr bwMode="auto">
          <a:xfrm>
            <a:off x="5060950" y="1063625"/>
            <a:ext cx="22860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Line 1061"/>
          <p:cNvSpPr>
            <a:spLocks noChangeShapeType="1"/>
          </p:cNvSpPr>
          <p:nvPr/>
        </p:nvSpPr>
        <p:spPr bwMode="auto">
          <a:xfrm flipH="1">
            <a:off x="1860550" y="1063625"/>
            <a:ext cx="2209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062"/>
          <p:cNvSpPr txBox="1">
            <a:spLocks noChangeArrowheads="1"/>
          </p:cNvSpPr>
          <p:nvPr/>
        </p:nvSpPr>
        <p:spPr bwMode="auto">
          <a:xfrm>
            <a:off x="4097338" y="895350"/>
            <a:ext cx="936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CC0000"/>
                </a:solidFill>
                <a:latin typeface="Tahoma" charset="0"/>
                <a:cs typeface="Tahoma" charset="0"/>
              </a:rPr>
              <a:t>N bits</a:t>
            </a:r>
          </a:p>
        </p:txBody>
      </p:sp>
      <p:sp>
        <p:nvSpPr>
          <p:cNvPr id="50192" name="Rectangle 1063"/>
          <p:cNvSpPr>
            <a:spLocks noChangeArrowheads="1"/>
          </p:cNvSpPr>
          <p:nvPr/>
        </p:nvSpPr>
        <p:spPr bwMode="auto">
          <a:xfrm>
            <a:off x="381000" y="2895600"/>
            <a:ext cx="830580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b="0">
                <a:latin typeface="Tahoma" charset="0"/>
                <a:cs typeface="Tahoma" charset="0"/>
              </a:rPr>
              <a:t>The 2’</a:t>
            </a:r>
            <a:r>
              <a:rPr lang="en-US" altLang="ja-JP" b="0">
                <a:latin typeface="Tahoma" charset="0"/>
                <a:cs typeface="Tahoma" charset="0"/>
              </a:rPr>
              <a:t>s complement representation for signed integers is the most commonly used signed-integer representation. It is a simple modification of unsigned integers where the most significant bit is considered </a:t>
            </a:r>
            <a:r>
              <a:rPr lang="en-US" altLang="ja-JP" b="0">
                <a:solidFill>
                  <a:srgbClr val="CC0000"/>
                </a:solidFill>
                <a:latin typeface="Tahoma" charset="0"/>
                <a:cs typeface="Tahoma" charset="0"/>
              </a:rPr>
              <a:t>negative.</a:t>
            </a:r>
          </a:p>
          <a:p>
            <a:pPr>
              <a:lnSpc>
                <a:spcPct val="90000"/>
              </a:lnSpc>
            </a:pPr>
            <a:endParaRPr lang="en-US" sz="2800" b="0">
              <a:latin typeface="Tahoma" charset="0"/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b="0">
              <a:latin typeface="Tahoma" charset="0"/>
              <a:cs typeface="Tahoma" charset="0"/>
            </a:endParaRPr>
          </a:p>
        </p:txBody>
      </p:sp>
      <p:grpSp>
        <p:nvGrpSpPr>
          <p:cNvPr id="3" name="Group 1070"/>
          <p:cNvGrpSpPr>
            <a:grpSpLocks/>
          </p:cNvGrpSpPr>
          <p:nvPr/>
        </p:nvGrpSpPr>
        <p:grpSpPr bwMode="auto">
          <a:xfrm>
            <a:off x="1112838" y="2054225"/>
            <a:ext cx="1141412" cy="765175"/>
            <a:chOff x="701" y="1402"/>
            <a:chExt cx="719" cy="482"/>
          </a:xfrm>
        </p:grpSpPr>
        <p:sp>
          <p:nvSpPr>
            <p:cNvPr id="50204" name="Text Box 1064"/>
            <p:cNvSpPr txBox="1">
              <a:spLocks noChangeArrowheads="1"/>
            </p:cNvSpPr>
            <p:nvPr/>
          </p:nvSpPr>
          <p:spPr bwMode="auto">
            <a:xfrm>
              <a:off x="701" y="1632"/>
              <a:ext cx="71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ja-JP" sz="2000">
                  <a:solidFill>
                    <a:srgbClr val="CC0000"/>
                  </a:solidFill>
                  <a:latin typeface="Tahoma" charset="0"/>
                  <a:cs typeface="Tahoma" charset="0"/>
                </a:rPr>
                <a:t>sign bit</a:t>
              </a:r>
              <a:endParaRPr lang="en-US" sz="2000">
                <a:solidFill>
                  <a:srgbClr val="CC0000"/>
                </a:solidFill>
                <a:latin typeface="Tahoma" charset="0"/>
                <a:cs typeface="Tahoma" charset="0"/>
              </a:endParaRPr>
            </a:p>
          </p:txBody>
        </p:sp>
        <p:sp>
          <p:nvSpPr>
            <p:cNvPr id="50205" name="Line 1067"/>
            <p:cNvSpPr>
              <a:spLocks noChangeShapeType="1"/>
            </p:cNvSpPr>
            <p:nvPr/>
          </p:nvSpPr>
          <p:spPr bwMode="auto">
            <a:xfrm flipV="1">
              <a:off x="1268" y="1402"/>
              <a:ext cx="96" cy="2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94" name="Text Box 1068"/>
          <p:cNvSpPr txBox="1">
            <a:spLocks noChangeArrowheads="1"/>
          </p:cNvSpPr>
          <p:nvPr/>
        </p:nvSpPr>
        <p:spPr bwMode="auto">
          <a:xfrm>
            <a:off x="3030538" y="2190750"/>
            <a:ext cx="3090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2000" b="0">
                <a:latin typeface="Tahoma" charset="0"/>
                <a:cs typeface="Tahoma" charset="0"/>
              </a:rPr>
              <a:t>Range: – 2</a:t>
            </a:r>
            <a:r>
              <a:rPr lang="en-US" sz="2000" b="0" baseline="30000">
                <a:latin typeface="Tahoma" charset="0"/>
                <a:cs typeface="Tahoma" charset="0"/>
              </a:rPr>
              <a:t>N-1</a:t>
            </a:r>
            <a:r>
              <a:rPr lang="en-US" sz="2000" b="0">
                <a:latin typeface="Tahoma" charset="0"/>
                <a:cs typeface="Tahoma" charset="0"/>
              </a:rPr>
              <a:t>  to  2</a:t>
            </a:r>
            <a:r>
              <a:rPr lang="en-US" sz="2000" b="0" baseline="30000">
                <a:latin typeface="Tahoma" charset="0"/>
                <a:cs typeface="Tahoma" charset="0"/>
              </a:rPr>
              <a:t>N-1</a:t>
            </a:r>
            <a:r>
              <a:rPr lang="en-US" sz="2000" b="0">
                <a:latin typeface="Tahoma" charset="0"/>
                <a:cs typeface="Tahoma" charset="0"/>
              </a:rPr>
              <a:t> – 1</a:t>
            </a:r>
          </a:p>
        </p:txBody>
      </p:sp>
      <p:graphicFrame>
        <p:nvGraphicFramePr>
          <p:cNvPr id="197677" name="Object 1069"/>
          <p:cNvGraphicFramePr>
            <a:graphicFrameLocks noChangeAspect="1"/>
          </p:cNvGraphicFramePr>
          <p:nvPr/>
        </p:nvGraphicFramePr>
        <p:xfrm>
          <a:off x="5105400" y="4191000"/>
          <a:ext cx="26352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19200" imgH="444500" progId="Equation.3">
                  <p:embed/>
                </p:oleObj>
              </mc:Choice>
              <mc:Fallback>
                <p:oleObj name="Equation" r:id="rId3" imgW="1219200" imgH="444500" progId="Equation.3">
                  <p:embed/>
                  <p:pic>
                    <p:nvPicPr>
                      <p:cNvPr id="0" name="Object 1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191000"/>
                        <a:ext cx="263525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81" name="Text Box 1073"/>
          <p:cNvSpPr txBox="1">
            <a:spLocks noChangeArrowheads="1"/>
          </p:cNvSpPr>
          <p:nvPr/>
        </p:nvSpPr>
        <p:spPr bwMode="auto">
          <a:xfrm>
            <a:off x="381000" y="4935538"/>
            <a:ext cx="6808788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>
                <a:latin typeface="Tahoma" charset="0"/>
                <a:cs typeface="Tahoma" charset="0"/>
              </a:rPr>
              <a:t>8-bit 2</a:t>
            </a:r>
            <a:r>
              <a:rPr lang="fr-FR" b="0">
                <a:latin typeface="Tahoma" charset="0"/>
                <a:cs typeface="Tahoma" charset="0"/>
              </a:rPr>
              <a:t>’</a:t>
            </a:r>
            <a:r>
              <a:rPr lang="en-US" altLang="ja-JP" b="0">
                <a:latin typeface="Tahoma" charset="0"/>
                <a:cs typeface="Tahoma" charset="0"/>
              </a:rPr>
              <a:t>s complement example:</a:t>
            </a:r>
          </a:p>
          <a:p>
            <a:pPr>
              <a:lnSpc>
                <a:spcPct val="90000"/>
              </a:lnSpc>
            </a:pPr>
            <a:endParaRPr lang="en-US" b="0">
              <a:latin typeface="Tahoma" charset="0"/>
              <a:cs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800" b="0">
                <a:latin typeface="Tahoma" charset="0"/>
                <a:cs typeface="Tahoma" charset="0"/>
              </a:rPr>
              <a:t>    </a:t>
            </a:r>
            <a:r>
              <a:rPr lang="en-US" b="0">
                <a:latin typeface="Tahoma" charset="0"/>
                <a:cs typeface="Tahoma" charset="0"/>
              </a:rPr>
              <a:t>11010110 = –2</a:t>
            </a:r>
            <a:r>
              <a:rPr lang="en-US" b="0" baseline="30000">
                <a:latin typeface="Tahoma" charset="0"/>
                <a:cs typeface="Tahoma" charset="0"/>
              </a:rPr>
              <a:t>7</a:t>
            </a:r>
            <a:r>
              <a:rPr lang="en-US" b="0">
                <a:latin typeface="Tahoma" charset="0"/>
                <a:cs typeface="Tahoma" charset="0"/>
              </a:rPr>
              <a:t> + 2</a:t>
            </a:r>
            <a:r>
              <a:rPr lang="en-US" b="0" baseline="30000">
                <a:latin typeface="Tahoma" charset="0"/>
                <a:cs typeface="Tahoma" charset="0"/>
              </a:rPr>
              <a:t>6</a:t>
            </a:r>
            <a:r>
              <a:rPr lang="en-US" b="0">
                <a:latin typeface="Tahoma" charset="0"/>
                <a:cs typeface="Tahoma" charset="0"/>
              </a:rPr>
              <a:t> + 2</a:t>
            </a:r>
            <a:r>
              <a:rPr lang="en-US" b="0" baseline="30000">
                <a:latin typeface="Tahoma" charset="0"/>
                <a:cs typeface="Tahoma" charset="0"/>
              </a:rPr>
              <a:t>4</a:t>
            </a:r>
            <a:r>
              <a:rPr lang="en-US" b="0">
                <a:latin typeface="Tahoma" charset="0"/>
                <a:cs typeface="Tahoma" charset="0"/>
              </a:rPr>
              <a:t> + 2</a:t>
            </a:r>
            <a:r>
              <a:rPr lang="en-US" b="0" baseline="30000">
                <a:latin typeface="Tahoma" charset="0"/>
                <a:cs typeface="Tahoma" charset="0"/>
              </a:rPr>
              <a:t>2</a:t>
            </a:r>
            <a:r>
              <a:rPr lang="en-US" b="0">
                <a:latin typeface="Tahoma" charset="0"/>
                <a:cs typeface="Tahoma" charset="0"/>
              </a:rPr>
              <a:t> + 2</a:t>
            </a:r>
            <a:r>
              <a:rPr lang="en-US" b="0" baseline="30000">
                <a:latin typeface="Tahoma" charset="0"/>
                <a:cs typeface="Tahoma" charset="0"/>
              </a:rPr>
              <a:t>1</a:t>
            </a:r>
            <a:r>
              <a:rPr lang="en-US" b="0">
                <a:latin typeface="Tahoma" charset="0"/>
                <a:cs typeface="Tahoma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b="0">
                <a:latin typeface="Tahoma" charset="0"/>
                <a:cs typeface="Tahoma" charset="0"/>
              </a:rPr>
              <a:t>		= – 128 + 64 + 16 + 4 + 2 = – 42</a:t>
            </a:r>
          </a:p>
          <a:p>
            <a:endParaRPr lang="en-US" b="0">
              <a:latin typeface="Tahoma" charset="0"/>
              <a:cs typeface="Tahoma" charset="0"/>
            </a:endParaRPr>
          </a:p>
        </p:txBody>
      </p:sp>
      <p:grpSp>
        <p:nvGrpSpPr>
          <p:cNvPr id="4" name="Group 1080"/>
          <p:cNvGrpSpPr>
            <a:grpSpLocks/>
          </p:cNvGrpSpPr>
          <p:nvPr/>
        </p:nvGrpSpPr>
        <p:grpSpPr bwMode="auto">
          <a:xfrm>
            <a:off x="7696200" y="4876800"/>
            <a:ext cx="1403350" cy="1143000"/>
            <a:chOff x="4848" y="3072"/>
            <a:chExt cx="884" cy="720"/>
          </a:xfrm>
        </p:grpSpPr>
        <p:sp>
          <p:nvSpPr>
            <p:cNvPr id="50202" name="AutoShape 1074"/>
            <p:cNvSpPr>
              <a:spLocks noChangeArrowheads="1"/>
            </p:cNvSpPr>
            <p:nvPr/>
          </p:nvSpPr>
          <p:spPr bwMode="auto">
            <a:xfrm>
              <a:off x="4992" y="3264"/>
              <a:ext cx="740" cy="528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latin typeface="Tahoma" charset="0"/>
                  <a:cs typeface="Tahoma" charset="0"/>
                </a:rPr>
                <a:t>ladders</a:t>
              </a:r>
            </a:p>
          </p:txBody>
        </p:sp>
        <p:sp>
          <p:nvSpPr>
            <p:cNvPr id="50203" name="Freeform 1078"/>
            <p:cNvSpPr>
              <a:spLocks/>
            </p:cNvSpPr>
            <p:nvPr/>
          </p:nvSpPr>
          <p:spPr bwMode="auto">
            <a:xfrm>
              <a:off x="4848" y="3072"/>
              <a:ext cx="240" cy="240"/>
            </a:xfrm>
            <a:custGeom>
              <a:avLst/>
              <a:gdLst>
                <a:gd name="T0" fmla="*/ 39713 w 144"/>
                <a:gd name="T1" fmla="*/ 2236 h 192"/>
                <a:gd name="T2" fmla="*/ 13217 w 144"/>
                <a:gd name="T3" fmla="*/ 564 h 192"/>
                <a:gd name="T4" fmla="*/ 0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144" y="192"/>
                  </a:moveTo>
                  <a:cubicBezTo>
                    <a:pt x="108" y="136"/>
                    <a:pt x="72" y="80"/>
                    <a:pt x="48" y="48"/>
                  </a:cubicBezTo>
                  <a:cubicBezTo>
                    <a:pt x="24" y="16"/>
                    <a:pt x="12" y="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081"/>
          <p:cNvGrpSpPr>
            <a:grpSpLocks/>
          </p:cNvGrpSpPr>
          <p:nvPr/>
        </p:nvGrpSpPr>
        <p:grpSpPr bwMode="auto">
          <a:xfrm>
            <a:off x="6400800" y="4953000"/>
            <a:ext cx="990600" cy="914400"/>
            <a:chOff x="4032" y="3120"/>
            <a:chExt cx="624" cy="576"/>
          </a:xfrm>
        </p:grpSpPr>
        <p:sp>
          <p:nvSpPr>
            <p:cNvPr id="50200" name="AutoShape 1075"/>
            <p:cNvSpPr>
              <a:spLocks noChangeArrowheads="1"/>
            </p:cNvSpPr>
            <p:nvPr/>
          </p:nvSpPr>
          <p:spPr bwMode="auto">
            <a:xfrm>
              <a:off x="4080" y="3264"/>
              <a:ext cx="576" cy="432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latin typeface="Tahoma" charset="0"/>
                  <a:cs typeface="Tahoma" charset="0"/>
                </a:rPr>
                <a:t>chute</a:t>
              </a:r>
            </a:p>
          </p:txBody>
        </p:sp>
        <p:sp>
          <p:nvSpPr>
            <p:cNvPr id="50201" name="Freeform 1079"/>
            <p:cNvSpPr>
              <a:spLocks/>
            </p:cNvSpPr>
            <p:nvPr/>
          </p:nvSpPr>
          <p:spPr bwMode="auto">
            <a:xfrm>
              <a:off x="4032" y="3120"/>
              <a:ext cx="192" cy="192"/>
            </a:xfrm>
            <a:custGeom>
              <a:avLst/>
              <a:gdLst>
                <a:gd name="T0" fmla="*/ 192 w 192"/>
                <a:gd name="T1" fmla="*/ 192 h 192"/>
                <a:gd name="T2" fmla="*/ 96 w 192"/>
                <a:gd name="T3" fmla="*/ 48 h 192"/>
                <a:gd name="T4" fmla="*/ 0 w 192"/>
                <a:gd name="T5" fmla="*/ 0 h 192"/>
                <a:gd name="T6" fmla="*/ 0 60000 65536"/>
                <a:gd name="T7" fmla="*/ 0 60000 65536"/>
                <a:gd name="T8" fmla="*/ 0 60000 65536"/>
                <a:gd name="T9" fmla="*/ 0 w 192"/>
                <a:gd name="T10" fmla="*/ 0 h 192"/>
                <a:gd name="T11" fmla="*/ 192 w 19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92">
                  <a:moveTo>
                    <a:pt x="192" y="192"/>
                  </a:moveTo>
                  <a:cubicBezTo>
                    <a:pt x="160" y="136"/>
                    <a:pt x="128" y="80"/>
                    <a:pt x="96" y="48"/>
                  </a:cubicBezTo>
                  <a:cubicBezTo>
                    <a:pt x="64" y="16"/>
                    <a:pt x="32" y="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9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B3BC3D3A-F48D-BB48-A6A6-13FE5F8C4290}" type="slidenum">
              <a:rPr lang="en-US" sz="1400">
                <a:latin typeface="Arial Narrow" charset="0"/>
                <a:cs typeface="Tahoma" charset="0"/>
              </a:rPr>
              <a:pPr/>
              <a:t>16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8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Why 2</a:t>
            </a:r>
            <a:r>
              <a:rPr lang="fr-FR" dirty="0">
                <a:latin typeface="Tahoma" charset="0"/>
                <a:ea typeface="Tahoma"/>
              </a:rPr>
              <a:t>’</a:t>
            </a:r>
            <a:r>
              <a:rPr lang="en-US" dirty="0">
                <a:latin typeface="Tahoma" charset="0"/>
                <a:ea typeface="Tahoma"/>
              </a:rPr>
              <a:t>s Complement?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Tahoma" charset="0"/>
                <a:ea typeface="Tahoma"/>
              </a:rPr>
              <a:t>Benefit: the same binary addition (mod 2</a:t>
            </a:r>
            <a:r>
              <a:rPr lang="en-US" sz="2400" baseline="30000" dirty="0">
                <a:latin typeface="Tahoma" charset="0"/>
                <a:ea typeface="Tahoma"/>
              </a:rPr>
              <a:t>n</a:t>
            </a:r>
            <a:r>
              <a:rPr lang="en-US" sz="2400" dirty="0">
                <a:latin typeface="Tahoma" charset="0"/>
                <a:ea typeface="Tahoma"/>
              </a:rPr>
              <a:t>) procedure will work for adding positive and negative numbers 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Don</a:t>
            </a:r>
            <a:r>
              <a:rPr lang="fr-FR" sz="2000" dirty="0">
                <a:latin typeface="Tahoma" charset="0"/>
              </a:rPr>
              <a:t>’</a:t>
            </a:r>
            <a:r>
              <a:rPr lang="en-US" sz="2000" dirty="0">
                <a:latin typeface="Tahoma" charset="0"/>
              </a:rPr>
              <a:t>t need separate subtraction rules!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The same procedure will also handle unsigned numbers!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NOTE:  We typically ignore the leftmost carry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175000" y="3030538"/>
            <a:ext cx="4325938" cy="1774825"/>
            <a:chOff x="2000" y="1909"/>
            <a:chExt cx="2725" cy="1118"/>
          </a:xfrm>
        </p:grpSpPr>
        <p:sp>
          <p:nvSpPr>
            <p:cNvPr id="52236" name="Text Box 4"/>
            <p:cNvSpPr txBox="1">
              <a:spLocks noChangeArrowheads="1"/>
            </p:cNvSpPr>
            <p:nvPr/>
          </p:nvSpPr>
          <p:spPr bwMode="auto">
            <a:xfrm>
              <a:off x="2000" y="1909"/>
              <a:ext cx="2725" cy="1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 dirty="0">
                  <a:latin typeface="Tahoma" charset="0"/>
                  <a:cs typeface="Tahoma" charset="0"/>
                </a:rPr>
                <a:t>Example:</a:t>
              </a:r>
            </a:p>
            <a:p>
              <a:r>
                <a:rPr lang="en-US" b="0" dirty="0">
                  <a:latin typeface="Tahoma" charset="0"/>
                  <a:cs typeface="Tahoma" charset="0"/>
                </a:rPr>
                <a:t>	    55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10</a:t>
              </a:r>
              <a:r>
                <a:rPr lang="en-US" b="0" dirty="0">
                  <a:latin typeface="Tahoma" charset="0"/>
                  <a:cs typeface="Tahoma" charset="0"/>
                </a:rPr>
                <a:t>    =  00110111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2</a:t>
              </a:r>
              <a:endParaRPr lang="en-US" b="0" dirty="0">
                <a:latin typeface="Tahoma" charset="0"/>
                <a:cs typeface="Tahoma" charset="0"/>
              </a:endParaRPr>
            </a:p>
            <a:p>
              <a:r>
                <a:rPr lang="en-US" b="0" dirty="0">
                  <a:latin typeface="Tahoma" charset="0"/>
                  <a:cs typeface="Tahoma" charset="0"/>
                </a:rPr>
                <a:t>	+  10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10</a:t>
              </a:r>
              <a:r>
                <a:rPr lang="en-US" b="0" dirty="0">
                  <a:latin typeface="Tahoma" charset="0"/>
                  <a:cs typeface="Tahoma" charset="0"/>
                </a:rPr>
                <a:t>    =  00001010</a:t>
              </a:r>
              <a:r>
                <a:rPr lang="en-US" sz="2000" b="0" baseline="-25000" dirty="0">
                  <a:latin typeface="Tahoma" charset="0"/>
                  <a:cs typeface="Tahoma" charset="0"/>
                </a:rPr>
                <a:t>2</a:t>
              </a:r>
              <a:endParaRPr lang="en-US" sz="2000" b="0" dirty="0">
                <a:latin typeface="Tahoma" charset="0"/>
                <a:cs typeface="Tahoma" charset="0"/>
              </a:endParaRPr>
            </a:p>
            <a:p>
              <a:r>
                <a:rPr lang="en-US" sz="2000" b="0" dirty="0">
                  <a:latin typeface="Tahoma" charset="0"/>
                  <a:cs typeface="Tahoma" charset="0"/>
                </a:rPr>
                <a:t>	     </a:t>
              </a:r>
              <a:r>
                <a:rPr lang="en-US" b="0" dirty="0">
                  <a:latin typeface="Tahoma" charset="0"/>
                  <a:cs typeface="Tahoma" charset="0"/>
                </a:rPr>
                <a:t>65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10</a:t>
              </a:r>
              <a:r>
                <a:rPr lang="en-US" b="0" dirty="0">
                  <a:latin typeface="Tahoma" charset="0"/>
                  <a:cs typeface="Tahoma" charset="0"/>
                </a:rPr>
                <a:t>    =  01000001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2</a:t>
              </a:r>
              <a:endParaRPr lang="en-US" sz="2000" b="0" baseline="-25000" dirty="0">
                <a:latin typeface="Tahoma" charset="0"/>
                <a:cs typeface="Tahoma" charset="0"/>
              </a:endParaRPr>
            </a:p>
            <a:p>
              <a:r>
                <a:rPr lang="en-US" sz="2000" b="0" baseline="-25000" dirty="0">
                  <a:latin typeface="Tahoma" charset="0"/>
                  <a:cs typeface="Tahoma" charset="0"/>
                </a:rPr>
                <a:t>	 </a:t>
              </a:r>
            </a:p>
          </p:txBody>
        </p:sp>
        <p:sp>
          <p:nvSpPr>
            <p:cNvPr id="52237" name="Line 6"/>
            <p:cNvSpPr>
              <a:spLocks noChangeShapeType="1"/>
            </p:cNvSpPr>
            <p:nvPr/>
          </p:nvSpPr>
          <p:spPr bwMode="auto">
            <a:xfrm>
              <a:off x="2784" y="2640"/>
              <a:ext cx="17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094163" y="4781550"/>
            <a:ext cx="3773487" cy="1200150"/>
            <a:chOff x="2579" y="3012"/>
            <a:chExt cx="2377" cy="75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579" y="3012"/>
              <a:ext cx="2377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0" dirty="0">
                  <a:latin typeface="Tahoma" charset="0"/>
                  <a:cs typeface="Tahoma" charset="0"/>
                </a:rPr>
                <a:t>    55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10</a:t>
              </a:r>
              <a:r>
                <a:rPr lang="en-US" b="0" dirty="0">
                  <a:latin typeface="Tahoma" charset="0"/>
                  <a:cs typeface="Tahoma" charset="0"/>
                </a:rPr>
                <a:t>   =	  00110111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2</a:t>
              </a:r>
              <a:endParaRPr lang="en-US" b="0" dirty="0">
                <a:latin typeface="Tahoma" charset="0"/>
                <a:cs typeface="Tahoma" charset="0"/>
              </a:endParaRPr>
            </a:p>
            <a:p>
              <a:pPr>
                <a:defRPr/>
              </a:pPr>
              <a:r>
                <a:rPr lang="en-US" b="0" dirty="0">
                  <a:latin typeface="Tahoma" charset="0"/>
                  <a:cs typeface="Tahoma" charset="0"/>
                </a:rPr>
                <a:t>+ -10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10</a:t>
              </a:r>
              <a:r>
                <a:rPr lang="en-US" b="0" dirty="0">
                  <a:latin typeface="Tahoma" charset="0"/>
                  <a:cs typeface="Tahoma" charset="0"/>
                </a:rPr>
                <a:t>   =	  11110110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2</a:t>
              </a:r>
              <a:endParaRPr lang="en-US" sz="2000" b="0" baseline="-25000" dirty="0">
                <a:latin typeface="Tahoma" charset="0"/>
                <a:cs typeface="Tahoma" charset="0"/>
              </a:endParaRPr>
            </a:p>
            <a:p>
              <a:pPr>
                <a:defRPr/>
              </a:pPr>
              <a:r>
                <a:rPr lang="en-US" sz="2000" b="0" dirty="0">
                  <a:latin typeface="Tahoma" charset="0"/>
                  <a:cs typeface="Tahoma" charset="0"/>
                </a:rPr>
                <a:t>     </a:t>
              </a:r>
              <a:r>
                <a:rPr lang="en-US" b="0" dirty="0">
                  <a:latin typeface="Tahoma" charset="0"/>
                  <a:cs typeface="Tahoma" charset="0"/>
                </a:rPr>
                <a:t>45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10</a:t>
              </a:r>
              <a:r>
                <a:rPr lang="en-US" b="0" dirty="0">
                  <a:latin typeface="Tahoma" charset="0"/>
                  <a:cs typeface="Tahoma" charset="0"/>
                </a:rPr>
                <a:t>   =	</a:t>
              </a:r>
              <a:r>
                <a:rPr lang="en-US" b="0" strike="sngStrike" dirty="0">
                  <a:solidFill>
                    <a:srgbClr val="A50021"/>
                  </a:solidFill>
                  <a:latin typeface="Tahoma" charset="0"/>
                  <a:cs typeface="Tahoma" charset="0"/>
                </a:rPr>
                <a:t>1</a:t>
              </a:r>
              <a:r>
                <a:rPr lang="en-US" b="0" dirty="0">
                  <a:latin typeface="Tahoma" charset="0"/>
                  <a:cs typeface="Tahoma" charset="0"/>
                </a:rPr>
                <a:t>00101101</a:t>
              </a:r>
              <a:r>
                <a:rPr lang="en-US" b="0" baseline="-25000" dirty="0">
                  <a:latin typeface="Tahoma" charset="0"/>
                  <a:cs typeface="Tahoma" charset="0"/>
                </a:rPr>
                <a:t>2</a:t>
              </a:r>
            </a:p>
          </p:txBody>
        </p:sp>
        <p:sp>
          <p:nvSpPr>
            <p:cNvPr id="52235" name="Line 7"/>
            <p:cNvSpPr>
              <a:spLocks noChangeShapeType="1"/>
            </p:cNvSpPr>
            <p:nvPr/>
          </p:nvSpPr>
          <p:spPr bwMode="auto">
            <a:xfrm>
              <a:off x="2873" y="3511"/>
              <a:ext cx="19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28600" y="3375024"/>
            <a:ext cx="3913188" cy="3016250"/>
            <a:chOff x="144" y="2126"/>
            <a:chExt cx="2465" cy="1900"/>
          </a:xfrm>
        </p:grpSpPr>
        <p:pic>
          <p:nvPicPr>
            <p:cNvPr id="52231" name="Picture 8" descr="j00787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" y="3283"/>
              <a:ext cx="609" cy="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2" name="Text Box 10"/>
            <p:cNvSpPr txBox="1">
              <a:spLocks noChangeArrowheads="1"/>
            </p:cNvSpPr>
            <p:nvPr/>
          </p:nvSpPr>
          <p:spPr bwMode="auto">
            <a:xfrm>
              <a:off x="144" y="2126"/>
              <a:ext cx="1712" cy="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600" b="0" dirty="0">
                  <a:latin typeface="Tahoma" charset="0"/>
                  <a:cs typeface="Tahoma" charset="0"/>
                </a:rPr>
                <a:t>When using signed magnitude representations, adding a negative value really means to subtract a positive value. However, in 2’</a:t>
              </a:r>
              <a:r>
                <a:rPr lang="en-US" altLang="ja-JP" sz="1600" b="0" dirty="0">
                  <a:latin typeface="Tahoma" charset="0"/>
                  <a:cs typeface="Tahoma" charset="0"/>
                </a:rPr>
                <a:t>s complement, adding is adding regardless of sign. In fact, you NEVER need to subtract when you use a 2’s complement representation.</a:t>
              </a:r>
              <a:endParaRPr lang="en-US" sz="1600" b="0" dirty="0">
                <a:latin typeface="Tahoma" charset="0"/>
                <a:cs typeface="Tahoma" charset="0"/>
              </a:endParaRPr>
            </a:p>
          </p:txBody>
        </p:sp>
        <p:sp>
          <p:nvSpPr>
            <p:cNvPr id="52233" name="Line 11"/>
            <p:cNvSpPr>
              <a:spLocks noChangeShapeType="1"/>
            </p:cNvSpPr>
            <p:nvPr/>
          </p:nvSpPr>
          <p:spPr bwMode="auto">
            <a:xfrm>
              <a:off x="1776" y="3283"/>
              <a:ext cx="336" cy="1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4E75450-133E-8C4B-AAD0-84CEE95604B2}" type="slidenum">
              <a:rPr lang="en-US" sz="1400">
                <a:latin typeface="Arial Narrow" charset="0"/>
                <a:cs typeface="Tahoma" charset="0"/>
              </a:rPr>
              <a:pPr/>
              <a:t>17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2</a:t>
            </a:r>
            <a:r>
              <a:rPr lang="ja-JP" altLang="en-US" dirty="0">
                <a:latin typeface="Tahoma" charset="0"/>
                <a:ea typeface="Tahoma"/>
              </a:rPr>
              <a:t>’</a:t>
            </a:r>
            <a:r>
              <a:rPr lang="en-US" dirty="0">
                <a:latin typeface="Tahoma" charset="0"/>
                <a:ea typeface="Tahoma"/>
              </a:rPr>
              <a:t>s Complement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08025"/>
            <a:ext cx="8763000" cy="52355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How to negate a number?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First complement every bit (i.e. 1 </a:t>
            </a:r>
            <a:r>
              <a:rPr lang="en-US" dirty="0">
                <a:latin typeface="Tahoma" charset="0"/>
                <a:sym typeface="Symbol" charset="0"/>
              </a:rPr>
              <a:t> </a:t>
            </a:r>
            <a:r>
              <a:rPr lang="en-US" dirty="0">
                <a:latin typeface="Tahoma" charset="0"/>
              </a:rPr>
              <a:t>0, 0 </a:t>
            </a:r>
            <a:r>
              <a:rPr lang="en-US" dirty="0">
                <a:latin typeface="Tahoma" charset="0"/>
                <a:sym typeface="Symbol" charset="0"/>
              </a:rPr>
              <a:t></a:t>
            </a:r>
            <a:r>
              <a:rPr lang="en-US" dirty="0">
                <a:latin typeface="Tahoma" charset="0"/>
              </a:rPr>
              <a:t> 1), then add 1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4-bit example</a:t>
            </a:r>
            <a:r>
              <a:rPr lang="en-US" sz="1800" dirty="0">
                <a:latin typeface="Tahoma" charset="0"/>
              </a:rPr>
              <a:t> (Convert + number to a – and vice versa)</a:t>
            </a:r>
            <a:endParaRPr lang="en-US" dirty="0">
              <a:latin typeface="Tahoma" charset="0"/>
            </a:endParaRPr>
          </a:p>
          <a:p>
            <a:pPr marL="1371600" lvl="3" indent="0" eaLnBrk="1" hangingPunct="1">
              <a:buFontTx/>
              <a:buNone/>
              <a:defRPr/>
            </a:pPr>
            <a:r>
              <a:rPr lang="en-US" dirty="0">
                <a:latin typeface="Tahoma" charset="0"/>
              </a:rPr>
              <a:t>+5	= 0101  </a:t>
            </a:r>
            <a:r>
              <a:rPr lang="en-US" dirty="0">
                <a:latin typeface="Tahoma" charset="0"/>
                <a:sym typeface="Wingdings"/>
              </a:rPr>
              <a:t> </a:t>
            </a:r>
            <a:r>
              <a:rPr lang="en-US" dirty="0">
                <a:latin typeface="Tahoma" charset="0"/>
              </a:rPr>
              <a:t> 	-5 = 	1010 + 1 = 1011 = 1+2-8</a:t>
            </a:r>
          </a:p>
          <a:p>
            <a:pPr marL="1371600" lvl="3" indent="0" eaLnBrk="1" hangingPunct="1">
              <a:buFontTx/>
              <a:buNone/>
              <a:defRPr/>
            </a:pPr>
            <a:r>
              <a:rPr lang="en-US" dirty="0">
                <a:latin typeface="Tahoma" charset="0"/>
              </a:rPr>
              <a:t>-5 	= 1011  </a:t>
            </a:r>
            <a:r>
              <a:rPr lang="en-US" dirty="0">
                <a:latin typeface="Tahoma" charset="0"/>
                <a:sym typeface="Wingdings"/>
              </a:rPr>
              <a:t>  </a:t>
            </a:r>
            <a:r>
              <a:rPr lang="en-US" dirty="0">
                <a:latin typeface="Tahoma" charset="0"/>
              </a:rPr>
              <a:t>	+5 = 	0100 + 1 = 0101 = 1+4</a:t>
            </a:r>
          </a:p>
          <a:p>
            <a:pPr lvl="2" eaLnBrk="1" hangingPunct="1">
              <a:defRPr/>
            </a:pPr>
            <a:endParaRPr lang="en-US" dirty="0">
              <a:latin typeface="Tahoma" charset="0"/>
            </a:endParaRP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8-bit example </a:t>
            </a:r>
            <a:r>
              <a:rPr lang="en-US" sz="1800" dirty="0">
                <a:latin typeface="Tahoma" charset="0"/>
              </a:rPr>
              <a:t>(Convert + number to a – and vice versa)</a:t>
            </a:r>
          </a:p>
          <a:p>
            <a:pPr marL="1371600" lvl="3" indent="0" eaLnBrk="1" hangingPunct="1">
              <a:buFontTx/>
              <a:buNone/>
              <a:defRPr/>
            </a:pPr>
            <a:r>
              <a:rPr lang="en-US" dirty="0">
                <a:latin typeface="Tahoma" charset="0"/>
              </a:rPr>
              <a:t>+20	= 00010100  </a:t>
            </a:r>
            <a:r>
              <a:rPr lang="en-US" dirty="0">
                <a:latin typeface="Tahoma" charset="0"/>
                <a:sym typeface="Wingdings"/>
              </a:rPr>
              <a:t> </a:t>
            </a:r>
            <a:r>
              <a:rPr lang="en-US" dirty="0">
                <a:latin typeface="Tahoma" charset="0"/>
              </a:rPr>
              <a:t> 	-20 = 	11101011 + 1 = 11101100</a:t>
            </a:r>
          </a:p>
          <a:p>
            <a:pPr marL="1371600" lvl="3" indent="0" eaLnBrk="1" hangingPunct="1">
              <a:buFontTx/>
              <a:buNone/>
              <a:defRPr/>
            </a:pPr>
            <a:r>
              <a:rPr lang="en-US" dirty="0">
                <a:latin typeface="Tahoma" charset="0"/>
              </a:rPr>
              <a:t>-20 	= 11101100  </a:t>
            </a:r>
            <a:r>
              <a:rPr lang="en-US" dirty="0">
                <a:latin typeface="Tahoma" charset="0"/>
                <a:sym typeface="Wingdings"/>
              </a:rPr>
              <a:t>  </a:t>
            </a:r>
            <a:r>
              <a:rPr lang="en-US" dirty="0">
                <a:latin typeface="Tahoma" charset="0"/>
              </a:rPr>
              <a:t>	+20 = 	00010011 + 1 = 00010100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Why does this work?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Proof on board.  Hint: </a:t>
            </a:r>
          </a:p>
        </p:txBody>
      </p:sp>
      <p:graphicFrame>
        <p:nvGraphicFramePr>
          <p:cNvPr id="7" name="Object 1069"/>
          <p:cNvGraphicFramePr>
            <a:graphicFrameLocks noChangeAspect="1"/>
          </p:cNvGraphicFramePr>
          <p:nvPr/>
        </p:nvGraphicFramePr>
        <p:xfrm>
          <a:off x="4191000" y="5410200"/>
          <a:ext cx="32766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20900" imgH="711200" progId="Equation.3">
                  <p:embed/>
                </p:oleObj>
              </mc:Choice>
              <mc:Fallback>
                <p:oleObj name="Equation" r:id="rId3" imgW="2120900" imgH="711200" progId="Equation.3">
                  <p:embed/>
                  <p:pic>
                    <p:nvPicPr>
                      <p:cNvPr id="0" name="Object 1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410200"/>
                        <a:ext cx="327660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A601720-0110-514E-BF64-829FE2CFBE81}" type="slidenum">
              <a:rPr lang="en-US" sz="1400">
                <a:latin typeface="Arial Narrow" charset="0"/>
                <a:cs typeface="Tahoma" charset="0"/>
              </a:rPr>
              <a:pPr/>
              <a:t>18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35BEA-7B19-9B42-8CA4-FD91AFB5B5BA}"/>
              </a:ext>
            </a:extLst>
          </p:cNvPr>
          <p:cNvSpPr txBox="1"/>
          <p:nvPr/>
        </p:nvSpPr>
        <p:spPr>
          <a:xfrm>
            <a:off x="6019800" y="5977922"/>
            <a:ext cx="9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for </a:t>
            </a:r>
            <a:r>
              <a:rPr lang="en-US" sz="1600" b="0" i="1" dirty="0"/>
              <a:t>b</a:t>
            </a:r>
            <a:r>
              <a:rPr lang="en-US" sz="1600" b="0" i="1" baseline="-25000" dirty="0"/>
              <a:t>i</a:t>
            </a:r>
            <a:r>
              <a:rPr lang="en-US" sz="1600" b="0" dirty="0"/>
              <a:t> =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2</a:t>
            </a:r>
            <a:r>
              <a:rPr lang="ja-JP" altLang="en-US" dirty="0">
                <a:latin typeface="Tahoma" charset="0"/>
                <a:ea typeface="Tahoma"/>
              </a:rPr>
              <a:t>’</a:t>
            </a:r>
            <a:r>
              <a:rPr lang="en-US" dirty="0">
                <a:latin typeface="Tahoma" charset="0"/>
                <a:ea typeface="Tahoma"/>
              </a:rPr>
              <a:t>s Complement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How to negate a number?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Method: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Complement every bit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Add 1 to LSB</a:t>
            </a:r>
          </a:p>
          <a:p>
            <a:pPr lvl="2" eaLnBrk="1" hangingPunct="1">
              <a:defRPr/>
            </a:pPr>
            <a:endParaRPr lang="en-US" dirty="0">
              <a:latin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Shortcut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Keep the rightmost “1” and any following “0”s as they are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Complement all remaining bits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Example:  100</a:t>
            </a:r>
            <a:r>
              <a:rPr lang="en-US" dirty="0">
                <a:solidFill>
                  <a:srgbClr val="FF0000"/>
                </a:solidFill>
                <a:latin typeface="Tahoma" charset="0"/>
              </a:rPr>
              <a:t>1000</a:t>
            </a:r>
            <a:r>
              <a:rPr lang="en-US" dirty="0">
                <a:latin typeface="Tahoma" charset="0"/>
              </a:rPr>
              <a:t> </a:t>
            </a:r>
            <a:r>
              <a:rPr lang="en-US" dirty="0">
                <a:latin typeface="Tahoma" charset="0"/>
                <a:sym typeface="Wingdings"/>
              </a:rPr>
              <a:t> 011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/>
              </a:rPr>
              <a:t>1000</a:t>
            </a:r>
            <a:endParaRPr lang="en-US" dirty="0">
              <a:solidFill>
                <a:srgbClr val="FF0000"/>
              </a:solidFill>
              <a:latin typeface="Tahoma" charset="0"/>
            </a:endParaRPr>
          </a:p>
        </p:txBody>
      </p:sp>
      <p:sp>
        <p:nvSpPr>
          <p:cNvPr id="5632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BC68F8B-FA5F-A940-BDE6-152496194F22}" type="slidenum">
              <a:rPr lang="en-US" sz="1400">
                <a:latin typeface="Arial Narrow" charset="0"/>
                <a:cs typeface="Tahoma" charset="0"/>
              </a:rPr>
              <a:pPr/>
              <a:t>19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Motivation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idx="1"/>
          </p:nvPr>
        </p:nvSpPr>
        <p:spPr>
          <a:xfrm>
            <a:off x="148936" y="722168"/>
            <a:ext cx="8763000" cy="56927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Computer use binary representation internally</a:t>
            </a:r>
          </a:p>
          <a:p>
            <a:pPr lvl="1" eaLnBrk="1" hangingPunct="1">
              <a:defRPr/>
            </a:pPr>
            <a:r>
              <a:rPr lang="en-US" altLang="ja-JP" dirty="0">
                <a:latin typeface="Tahoma" charset="0"/>
              </a:rPr>
              <a:t>a wire is “hot” or “cold”</a:t>
            </a:r>
          </a:p>
          <a:p>
            <a:pPr lvl="1" eaLnBrk="1" hangingPunct="1">
              <a:defRPr/>
            </a:pPr>
            <a:r>
              <a:rPr lang="en-US" altLang="ja-JP" dirty="0">
                <a:latin typeface="Tahoma" charset="0"/>
              </a:rPr>
              <a:t>a </a:t>
            </a:r>
            <a:r>
              <a:rPr lang="en-US" dirty="0">
                <a:latin typeface="Tahoma" charset="0"/>
              </a:rPr>
              <a:t>switch is “on” or “off”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How do we use bits to represent </a:t>
            </a:r>
            <a:r>
              <a:rPr lang="en-US" u="sng" dirty="0">
                <a:latin typeface="Tahoma" charset="0"/>
                <a:ea typeface="Tahoma"/>
              </a:rPr>
              <a:t>information</a:t>
            </a:r>
            <a:r>
              <a:rPr lang="en-US" dirty="0">
                <a:latin typeface="Tahoma" charset="0"/>
                <a:ea typeface="Tahoma"/>
              </a:rPr>
              <a:t>?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We need standards of representations for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Letters and Numbers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Colors/pixels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Music and video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…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</a:endParaRPr>
          </a:p>
        </p:txBody>
      </p:sp>
      <p:sp>
        <p:nvSpPr>
          <p:cNvPr id="2048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704FA95C-FED7-1341-B699-5346FA3DD520}" type="slidenum">
              <a:rPr lang="en-US" sz="1400">
                <a:latin typeface="Arial Narrow" charset="0"/>
                <a:cs typeface="Tahoma" charset="0"/>
              </a:rPr>
              <a:pPr/>
              <a:t>2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2</a:t>
            </a:r>
            <a:r>
              <a:rPr lang="ja-JP" altLang="en-US" dirty="0">
                <a:latin typeface="Tahoma" charset="0"/>
                <a:ea typeface="Tahoma"/>
              </a:rPr>
              <a:t>’</a:t>
            </a:r>
            <a:r>
              <a:rPr lang="en-US" dirty="0">
                <a:latin typeface="Tahoma" charset="0"/>
                <a:ea typeface="Tahoma"/>
              </a:rPr>
              <a:t>s Complement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Sign-Extension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suppose you have an 8-bit number that needs to be “extended” to 16 bits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Why?  Maybe because we are adding it to a 16-bit number…</a:t>
            </a:r>
          </a:p>
          <a:p>
            <a:pPr marL="0" indent="0" eaLnBrk="1" hangingPunct="1">
              <a:buFont typeface="Wingdings 2" charset="0"/>
              <a:buNone/>
              <a:defRPr/>
            </a:pPr>
            <a:endParaRPr lang="en-US" dirty="0">
              <a:latin typeface="Tahoma" charset="0"/>
              <a:ea typeface="Tahoma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Examples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16-bit version of 42  = </a:t>
            </a:r>
            <a:r>
              <a:rPr lang="en-US" dirty="0">
                <a:solidFill>
                  <a:srgbClr val="A50021"/>
                </a:solidFill>
                <a:latin typeface="Tahoma" charset="0"/>
              </a:rPr>
              <a:t>0000 0000 </a:t>
            </a:r>
            <a:r>
              <a:rPr lang="en-US" dirty="0">
                <a:latin typeface="Tahoma" charset="0"/>
              </a:rPr>
              <a:t>0010 1010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8-bit version of -2  =                   1111 1110</a:t>
            </a:r>
          </a:p>
          <a:p>
            <a:pPr lvl="2" eaLnBrk="1" hangingPunct="1">
              <a:defRPr/>
            </a:pPr>
            <a:endParaRPr lang="en-US" dirty="0">
              <a:latin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Why does this work?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Same hint: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Proof on board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844925" y="3721100"/>
            <a:ext cx="1412875" cy="822325"/>
            <a:chOff x="2422" y="2784"/>
            <a:chExt cx="890" cy="518"/>
          </a:xfrm>
        </p:grpSpPr>
        <p:sp>
          <p:nvSpPr>
            <p:cNvPr id="58374" name="Text Box 4"/>
            <p:cNvSpPr txBox="1">
              <a:spLocks noChangeArrowheads="1"/>
            </p:cNvSpPr>
            <p:nvPr/>
          </p:nvSpPr>
          <p:spPr bwMode="auto">
            <a:xfrm>
              <a:off x="2422" y="2784"/>
              <a:ext cx="8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solidFill>
                    <a:srgbClr val="CC0000"/>
                  </a:solidFill>
                  <a:latin typeface="Tahoma" charset="0"/>
                  <a:cs typeface="Tahoma" charset="0"/>
                </a:rPr>
                <a:t>1111 1111</a:t>
              </a:r>
            </a:p>
          </p:txBody>
        </p:sp>
        <p:sp>
          <p:nvSpPr>
            <p:cNvPr id="58375" name="Freeform 5"/>
            <p:cNvSpPr>
              <a:spLocks/>
            </p:cNvSpPr>
            <p:nvPr/>
          </p:nvSpPr>
          <p:spPr bwMode="auto">
            <a:xfrm>
              <a:off x="3109" y="3084"/>
              <a:ext cx="203" cy="218"/>
            </a:xfrm>
            <a:custGeom>
              <a:avLst/>
              <a:gdLst>
                <a:gd name="T0" fmla="*/ 203 w 203"/>
                <a:gd name="T1" fmla="*/ 0 h 218"/>
                <a:gd name="T2" fmla="*/ 113 w 203"/>
                <a:gd name="T3" fmla="*/ 217 h 218"/>
                <a:gd name="T4" fmla="*/ 0 w 203"/>
                <a:gd name="T5" fmla="*/ 8 h 218"/>
                <a:gd name="T6" fmla="*/ 0 60000 65536"/>
                <a:gd name="T7" fmla="*/ 0 60000 65536"/>
                <a:gd name="T8" fmla="*/ 0 60000 65536"/>
                <a:gd name="T9" fmla="*/ 0 w 203"/>
                <a:gd name="T10" fmla="*/ 0 h 218"/>
                <a:gd name="T11" fmla="*/ 203 w 203"/>
                <a:gd name="T12" fmla="*/ 218 h 2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" h="218">
                  <a:moveTo>
                    <a:pt x="203" y="0"/>
                  </a:moveTo>
                  <a:cubicBezTo>
                    <a:pt x="189" y="36"/>
                    <a:pt x="147" y="216"/>
                    <a:pt x="113" y="217"/>
                  </a:cubicBezTo>
                  <a:cubicBezTo>
                    <a:pt x="79" y="218"/>
                    <a:pt x="24" y="52"/>
                    <a:pt x="0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8" name="Object 1069"/>
          <p:cNvGraphicFramePr>
            <a:graphicFrameLocks noChangeAspect="1"/>
          </p:cNvGraphicFramePr>
          <p:nvPr/>
        </p:nvGraphicFramePr>
        <p:xfrm>
          <a:off x="3890963" y="4572000"/>
          <a:ext cx="1976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457200" progId="Equation.3">
                  <p:embed/>
                </p:oleObj>
              </mc:Choice>
              <mc:Fallback>
                <p:oleObj name="Equation" r:id="rId3" imgW="914400" imgH="457200" progId="Equation.3">
                  <p:embed/>
                  <p:pic>
                    <p:nvPicPr>
                      <p:cNvPr id="0" name="Object 1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4572000"/>
                        <a:ext cx="197643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8DBE8226-A509-9749-AE52-B1A874E15FBA}" type="slidenum">
              <a:rPr lang="en-US" sz="1400">
                <a:latin typeface="Arial Narrow" charset="0"/>
                <a:cs typeface="Tahoma" charset="0"/>
              </a:rPr>
              <a:pPr/>
              <a:t>20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Tutorial on Base Conversion </a:t>
            </a:r>
            <a:r>
              <a:rPr lang="en-US" sz="3200" dirty="0"/>
              <a:t>(+</a:t>
            </a:r>
            <a:r>
              <a:rPr lang="en-US" sz="3200" dirty="0" err="1"/>
              <a:t>ve</a:t>
            </a:r>
            <a:r>
              <a:rPr lang="en-US" sz="3200" dirty="0"/>
              <a:t> </a:t>
            </a:r>
            <a:r>
              <a:rPr lang="en-US" sz="3200" dirty="0" err="1"/>
              <a:t>ints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Binary to Decimal</a:t>
            </a:r>
          </a:p>
          <a:p>
            <a:pPr lvl="1">
              <a:defRPr/>
            </a:pPr>
            <a:r>
              <a:rPr lang="en-US" dirty="0"/>
              <a:t>multiply each bit by its positional power of 2</a:t>
            </a:r>
          </a:p>
          <a:p>
            <a:pPr lvl="1">
              <a:defRPr/>
            </a:pPr>
            <a:r>
              <a:rPr lang="en-US" dirty="0"/>
              <a:t>add them together</a:t>
            </a:r>
          </a:p>
          <a:p>
            <a:pPr lvl="2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Decimal to Binary</a:t>
            </a:r>
          </a:p>
          <a:p>
            <a:pPr lvl="1">
              <a:defRPr/>
            </a:pPr>
            <a:r>
              <a:rPr lang="en-US" dirty="0"/>
              <a:t>Problem:  given </a:t>
            </a: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v,</a:t>
            </a:r>
            <a:r>
              <a:rPr lang="en-US" dirty="0"/>
              <a:t> find </a:t>
            </a:r>
            <a:r>
              <a:rPr lang="en-US" b="1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dirty="0"/>
              <a:t> (inverse problem)</a:t>
            </a:r>
          </a:p>
          <a:p>
            <a:pPr lvl="1">
              <a:defRPr/>
            </a:pPr>
            <a:r>
              <a:rPr lang="en-US" dirty="0"/>
              <a:t>Hint:  expand series</a:t>
            </a:r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r>
              <a:rPr lang="en-US" dirty="0"/>
              <a:t>observe: every term is even except first</a:t>
            </a:r>
          </a:p>
          <a:p>
            <a:pPr lvl="3">
              <a:defRPr/>
            </a:pPr>
            <a:r>
              <a:rPr lang="en-US" dirty="0"/>
              <a:t>this determines </a:t>
            </a:r>
            <a:r>
              <a:rPr lang="en-US" b="1" i="1" dirty="0"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latin typeface="Times New Roman"/>
                <a:cs typeface="Times New Roman"/>
              </a:rPr>
              <a:t>0</a:t>
            </a:r>
            <a:endParaRPr lang="en-US" dirty="0"/>
          </a:p>
          <a:p>
            <a:pPr lvl="3">
              <a:defRPr/>
            </a:pPr>
            <a:r>
              <a:rPr lang="en-US" dirty="0"/>
              <a:t>divide both sides by 2</a:t>
            </a:r>
          </a:p>
        </p:txBody>
      </p:sp>
      <p:graphicFrame>
        <p:nvGraphicFramePr>
          <p:cNvPr id="4" name="Object 1027"/>
          <p:cNvGraphicFramePr>
            <a:graphicFrameLocks noChangeAspect="1"/>
          </p:cNvGraphicFramePr>
          <p:nvPr/>
        </p:nvGraphicFramePr>
        <p:xfrm>
          <a:off x="7162800" y="1447800"/>
          <a:ext cx="14224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9600" imgH="444500" progId="Equation.3">
                  <p:embed/>
                </p:oleObj>
              </mc:Choice>
              <mc:Fallback>
                <p:oleObj name="Equation" r:id="rId2" imgW="609600" imgH="4445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447800"/>
                        <a:ext cx="14224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27"/>
          <p:cNvGraphicFramePr>
            <a:graphicFrameLocks noChangeAspect="1"/>
          </p:cNvGraphicFramePr>
          <p:nvPr/>
        </p:nvGraphicFramePr>
        <p:xfrm>
          <a:off x="7112000" y="2819400"/>
          <a:ext cx="14224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600" imgH="444500" progId="Equation.3">
                  <p:embed/>
                </p:oleObj>
              </mc:Choice>
              <mc:Fallback>
                <p:oleObj name="Equation" r:id="rId4" imgW="609600" imgH="4445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2819400"/>
                        <a:ext cx="14224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27"/>
          <p:cNvGraphicFramePr>
            <a:graphicFrameLocks noChangeAspect="1"/>
          </p:cNvGraphicFramePr>
          <p:nvPr/>
        </p:nvGraphicFramePr>
        <p:xfrm>
          <a:off x="1981200" y="3810000"/>
          <a:ext cx="50419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9000" imgH="241300" progId="Equation.3">
                  <p:embed/>
                </p:oleObj>
              </mc:Choice>
              <mc:Fallback>
                <p:oleObj name="Equation" r:id="rId5" imgW="2159000" imgH="2413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10000"/>
                        <a:ext cx="50419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657317"/>
              </p:ext>
            </p:extLst>
          </p:nvPr>
        </p:nvGraphicFramePr>
        <p:xfrm>
          <a:off x="2600325" y="5715000"/>
          <a:ext cx="60864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09900" imgH="469900" progId="Equation.3">
                  <p:embed/>
                </p:oleObj>
              </mc:Choice>
              <mc:Fallback>
                <p:oleObj name="Equation" r:id="rId7" imgW="3009900" imgH="4699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5715000"/>
                        <a:ext cx="608647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BB1F572-C40B-E94F-9D13-A88EEF15C3B3}" type="slidenum">
              <a:rPr lang="en-US" sz="1400">
                <a:latin typeface="Arial Narrow" charset="0"/>
                <a:cs typeface="Tahoma" charset="0"/>
              </a:rPr>
              <a:pPr/>
              <a:t>21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81000" y="2438400"/>
            <a:ext cx="5181600" cy="2514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Tutorial on Base Conversion </a:t>
            </a:r>
            <a:r>
              <a:rPr lang="en-US" sz="3200" dirty="0"/>
              <a:t>(+</a:t>
            </a:r>
            <a:r>
              <a:rPr lang="en-US" sz="3200" dirty="0" err="1"/>
              <a:t>ve</a:t>
            </a:r>
            <a:r>
              <a:rPr lang="en-US" sz="3200" dirty="0"/>
              <a:t> </a:t>
            </a:r>
            <a:r>
              <a:rPr lang="en-US" sz="3200" dirty="0" err="1"/>
              <a:t>ints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Decimal to Binary</a:t>
            </a:r>
          </a:p>
          <a:p>
            <a:pPr lvl="1">
              <a:defRPr/>
            </a:pPr>
            <a:r>
              <a:rPr lang="en-US" dirty="0"/>
              <a:t>Problem:  given </a:t>
            </a: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v,</a:t>
            </a:r>
            <a:r>
              <a:rPr lang="en-US" dirty="0"/>
              <a:t> find </a:t>
            </a:r>
            <a:r>
              <a:rPr lang="en-US" b="1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dirty="0"/>
              <a:t> (inverse problem)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Algorithm:</a:t>
            </a:r>
          </a:p>
          <a:p>
            <a:pPr lvl="2">
              <a:defRPr/>
            </a:pPr>
            <a:r>
              <a:rPr lang="en-US" dirty="0"/>
              <a:t>Repeat</a:t>
            </a:r>
          </a:p>
          <a:p>
            <a:pPr lvl="3">
              <a:defRPr/>
            </a:pPr>
            <a:r>
              <a:rPr lang="en-US" dirty="0"/>
              <a:t>divide </a:t>
            </a:r>
            <a:r>
              <a:rPr lang="en-US" b="1" i="1" dirty="0">
                <a:latin typeface="Times New Roman"/>
                <a:cs typeface="Times New Roman"/>
              </a:rPr>
              <a:t>v</a:t>
            </a:r>
            <a:r>
              <a:rPr lang="en-US" dirty="0"/>
              <a:t> by 2</a:t>
            </a:r>
          </a:p>
          <a:p>
            <a:pPr lvl="3">
              <a:defRPr/>
            </a:pPr>
            <a:r>
              <a:rPr lang="en-US" dirty="0"/>
              <a:t>remainder becomes the next bit, </a:t>
            </a:r>
            <a:r>
              <a:rPr lang="en-US" b="1" i="1" dirty="0"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latin typeface="Times New Roman"/>
                <a:cs typeface="Times New Roman"/>
              </a:rPr>
              <a:t>i</a:t>
            </a:r>
          </a:p>
          <a:p>
            <a:pPr lvl="3">
              <a:defRPr/>
            </a:pPr>
            <a:r>
              <a:rPr lang="en-US" dirty="0"/>
              <a:t>quotient becomes the next </a:t>
            </a:r>
            <a:r>
              <a:rPr lang="en-US" b="1" i="1" dirty="0">
                <a:latin typeface="Times New Roman"/>
                <a:cs typeface="Times New Roman"/>
              </a:rPr>
              <a:t>v</a:t>
            </a:r>
            <a:endParaRPr lang="en-US" dirty="0"/>
          </a:p>
          <a:p>
            <a:pPr lvl="2">
              <a:defRPr/>
            </a:pPr>
            <a:r>
              <a:rPr lang="en-US" dirty="0"/>
              <a:t>Until </a:t>
            </a:r>
            <a:r>
              <a:rPr lang="en-US" b="1" i="1" dirty="0">
                <a:latin typeface="Times New Roman"/>
                <a:cs typeface="Times New Roman"/>
              </a:rPr>
              <a:t>v</a:t>
            </a:r>
            <a:r>
              <a:rPr lang="en-US" dirty="0"/>
              <a:t> equals 0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Note:  Same algorithm applies to other number bases</a:t>
            </a:r>
          </a:p>
          <a:p>
            <a:pPr lvl="1">
              <a:defRPr/>
            </a:pPr>
            <a:r>
              <a:rPr lang="en-US" dirty="0"/>
              <a:t>just replace divide-by-2 by divide-by-</a:t>
            </a:r>
            <a:r>
              <a:rPr lang="en-US" b="1" i="1" dirty="0">
                <a:latin typeface="Times New Roman"/>
                <a:cs typeface="Times New Roman"/>
              </a:rPr>
              <a:t>n</a:t>
            </a:r>
            <a:r>
              <a:rPr lang="en-US" dirty="0"/>
              <a:t> for base </a:t>
            </a:r>
            <a:r>
              <a:rPr lang="en-US" b="1" i="1" dirty="0">
                <a:latin typeface="Times New Roman"/>
                <a:cs typeface="Times New Roman"/>
              </a:rPr>
              <a:t>n</a:t>
            </a:r>
          </a:p>
        </p:txBody>
      </p:sp>
      <p:graphicFrame>
        <p:nvGraphicFramePr>
          <p:cNvPr id="6" name="Object 1027"/>
          <p:cNvGraphicFramePr>
            <a:graphicFrameLocks noChangeAspect="1"/>
          </p:cNvGraphicFramePr>
          <p:nvPr/>
        </p:nvGraphicFramePr>
        <p:xfrm>
          <a:off x="1981200" y="1752600"/>
          <a:ext cx="50419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9000" imgH="241300" progId="Equation.3">
                  <p:embed/>
                </p:oleObj>
              </mc:Choice>
              <mc:Fallback>
                <p:oleObj name="Equation" r:id="rId2" imgW="2159000" imgH="2413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752600"/>
                        <a:ext cx="50419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5A63647E-CC1E-4E4A-93EA-DF1AF17017DE}" type="slidenum">
              <a:rPr lang="en-US" sz="1400">
                <a:latin typeface="Arial Narrow" charset="0"/>
                <a:cs typeface="Tahoma" charset="0"/>
              </a:rPr>
              <a:pPr/>
              <a:t>22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Non-Integral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Tahoma"/>
              </a:rPr>
              <a:t>How about non-integers?</a:t>
            </a:r>
          </a:p>
          <a:p>
            <a:pPr lvl="1">
              <a:defRPr/>
            </a:pPr>
            <a:r>
              <a:rPr lang="en-US" dirty="0"/>
              <a:t>examples</a:t>
            </a:r>
          </a:p>
          <a:p>
            <a:pPr lvl="2">
              <a:defRPr/>
            </a:pPr>
            <a:r>
              <a:rPr lang="en-US" dirty="0"/>
              <a:t>1.234</a:t>
            </a:r>
          </a:p>
          <a:p>
            <a:pPr lvl="2">
              <a:defRPr/>
            </a:pPr>
            <a:r>
              <a:rPr lang="en-US" dirty="0"/>
              <a:t>-567.34</a:t>
            </a:r>
          </a:p>
          <a:p>
            <a:pPr lvl="2">
              <a:defRPr/>
            </a:pPr>
            <a:r>
              <a:rPr lang="en-US" dirty="0"/>
              <a:t>0.00001</a:t>
            </a:r>
          </a:p>
          <a:p>
            <a:pPr lvl="2">
              <a:defRPr/>
            </a:pPr>
            <a:r>
              <a:rPr lang="en-US" dirty="0"/>
              <a:t>0.0000000000000012</a:t>
            </a:r>
          </a:p>
          <a:p>
            <a:pPr lvl="1">
              <a:defRPr/>
            </a:pPr>
            <a:r>
              <a:rPr lang="en-US" dirty="0"/>
              <a:t>fixed-point representation</a:t>
            </a:r>
          </a:p>
          <a:p>
            <a:pPr lvl="1">
              <a:defRPr/>
            </a:pPr>
            <a:r>
              <a:rPr lang="en-US" dirty="0"/>
              <a:t>floating-point representation</a:t>
            </a:r>
          </a:p>
        </p:txBody>
      </p:sp>
      <p:sp>
        <p:nvSpPr>
          <p:cNvPr id="6246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E1C4882-207C-FE44-BF7E-865E0C3B178C}" type="slidenum">
              <a:rPr lang="en-US" sz="1400">
                <a:latin typeface="Arial Narrow" charset="0"/>
                <a:cs typeface="Tahoma" charset="0"/>
              </a:rPr>
              <a:pPr/>
              <a:t>23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Fixed-Point Representation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effectLst/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>
                <a:latin typeface="Tahoma" charset="0"/>
                <a:ea typeface="Tahoma"/>
              </a:rPr>
              <a:t>Set a definite position for the “binary” point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dirty="0">
                <a:latin typeface="Tahoma" charset="0"/>
              </a:rPr>
              <a:t>everything to its left is the integral part of the number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dirty="0">
                <a:latin typeface="Tahoma" charset="0"/>
              </a:rPr>
              <a:t>everything to its right is the fractional part of the number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dirty="0">
              <a:latin typeface="Tahoma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dirty="0">
              <a:latin typeface="Tahoma" charset="0"/>
              <a:ea typeface="Tahom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dirty="0">
              <a:latin typeface="Tahoma" charset="0"/>
              <a:ea typeface="Tahom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dirty="0">
              <a:latin typeface="Tahoma" charset="0"/>
              <a:ea typeface="Tahoma"/>
            </a:endParaRPr>
          </a:p>
          <a:p>
            <a:pPr marL="457200" lvl="1" indent="0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sz="2400" dirty="0">
                <a:latin typeface="Tahoma" charset="0"/>
              </a:rPr>
              <a:t>1101.0110	= 2</a:t>
            </a:r>
            <a:r>
              <a:rPr lang="en-US" sz="2400" baseline="30000" dirty="0">
                <a:latin typeface="Tahoma" charset="0"/>
              </a:rPr>
              <a:t>3</a:t>
            </a:r>
            <a:r>
              <a:rPr lang="en-US" sz="2400" dirty="0">
                <a:latin typeface="Tahoma" charset="0"/>
              </a:rPr>
              <a:t> + 2</a:t>
            </a:r>
            <a:r>
              <a:rPr lang="en-US" sz="2400" baseline="30000" dirty="0">
                <a:latin typeface="Tahoma" charset="0"/>
              </a:rPr>
              <a:t>2</a:t>
            </a:r>
            <a:r>
              <a:rPr lang="en-US" sz="2400" dirty="0">
                <a:latin typeface="Tahoma" charset="0"/>
              </a:rPr>
              <a:t> + 2</a:t>
            </a:r>
            <a:r>
              <a:rPr lang="en-US" sz="2400" baseline="30000" dirty="0">
                <a:latin typeface="Tahoma" charset="0"/>
              </a:rPr>
              <a:t>0</a:t>
            </a:r>
            <a:r>
              <a:rPr lang="en-US" sz="2400" dirty="0">
                <a:latin typeface="Tahoma" charset="0"/>
              </a:rPr>
              <a:t> + 2</a:t>
            </a:r>
            <a:r>
              <a:rPr lang="en-US" sz="2400" baseline="30000" dirty="0">
                <a:latin typeface="Tahoma" charset="0"/>
              </a:rPr>
              <a:t>-2</a:t>
            </a:r>
            <a:r>
              <a:rPr lang="en-US" sz="2400" dirty="0">
                <a:latin typeface="Tahoma" charset="0"/>
              </a:rPr>
              <a:t> + 2</a:t>
            </a:r>
            <a:r>
              <a:rPr lang="en-US" sz="2400" baseline="30000" dirty="0">
                <a:latin typeface="Tahoma" charset="0"/>
              </a:rPr>
              <a:t>-3</a:t>
            </a:r>
          </a:p>
          <a:p>
            <a:pPr marL="457200" lvl="1" indent="0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sz="2400" baseline="30000" dirty="0">
                <a:latin typeface="Tahoma" charset="0"/>
              </a:rPr>
              <a:t>			</a:t>
            </a:r>
            <a:r>
              <a:rPr lang="en-US" sz="2400" dirty="0">
                <a:latin typeface="Tahoma" charset="0"/>
              </a:rPr>
              <a:t>= 8 + 4 + 1 + 0.25 + 0.125</a:t>
            </a:r>
          </a:p>
          <a:p>
            <a:pPr marL="457200" lvl="1" indent="0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sz="2400" dirty="0">
                <a:latin typeface="Tahoma" charset="0"/>
              </a:rPr>
              <a:t>			= 13.375</a:t>
            </a: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727379" y="4800600"/>
            <a:ext cx="647004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3200" b="0" dirty="0">
                <a:latin typeface="Tahoma" charset="0"/>
                <a:cs typeface="Tahoma" charset="0"/>
              </a:rPr>
              <a:t>	       Or</a:t>
            </a:r>
          </a:p>
          <a:p>
            <a:endParaRPr lang="en-US" sz="3200" b="0" dirty="0">
              <a:latin typeface="Tahoma" charset="0"/>
              <a:cs typeface="Tahoma" charset="0"/>
            </a:endParaRPr>
          </a:p>
          <a:p>
            <a:r>
              <a:rPr lang="en-US" b="0" dirty="0">
                <a:latin typeface="Tahoma" charset="0"/>
                <a:cs typeface="Tahoma" charset="0"/>
              </a:rPr>
              <a:t>1101.0110      = 214 * 2</a:t>
            </a:r>
            <a:r>
              <a:rPr lang="en-US" b="0" baseline="30000" dirty="0">
                <a:latin typeface="Tahoma" charset="0"/>
                <a:cs typeface="Tahoma" charset="0"/>
              </a:rPr>
              <a:t>-4</a:t>
            </a:r>
            <a:r>
              <a:rPr lang="en-US" b="0" dirty="0">
                <a:latin typeface="Tahoma" charset="0"/>
                <a:cs typeface="Tahoma" charset="0"/>
              </a:rPr>
              <a:t> = 214/16 = 13.375</a:t>
            </a:r>
          </a:p>
        </p:txBody>
      </p:sp>
      <p:sp>
        <p:nvSpPr>
          <p:cNvPr id="63492" name="Rectangle 7"/>
          <p:cNvSpPr>
            <a:spLocks noChangeArrowheads="1"/>
          </p:cNvSpPr>
          <p:nvPr/>
        </p:nvSpPr>
        <p:spPr bwMode="auto">
          <a:xfrm>
            <a:off x="23622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3</a:t>
            </a:r>
          </a:p>
        </p:txBody>
      </p:sp>
      <p:sp>
        <p:nvSpPr>
          <p:cNvPr id="63493" name="Rectangle 9"/>
          <p:cNvSpPr>
            <a:spLocks noChangeArrowheads="1"/>
          </p:cNvSpPr>
          <p:nvPr/>
        </p:nvSpPr>
        <p:spPr bwMode="auto">
          <a:xfrm>
            <a:off x="28956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2</a:t>
            </a:r>
          </a:p>
        </p:txBody>
      </p:sp>
      <p:sp>
        <p:nvSpPr>
          <p:cNvPr id="63494" name="Rectangle 11"/>
          <p:cNvSpPr>
            <a:spLocks noChangeArrowheads="1"/>
          </p:cNvSpPr>
          <p:nvPr/>
        </p:nvSpPr>
        <p:spPr bwMode="auto">
          <a:xfrm>
            <a:off x="34290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63495" name="Rectangle 12"/>
          <p:cNvSpPr>
            <a:spLocks noChangeArrowheads="1"/>
          </p:cNvSpPr>
          <p:nvPr/>
        </p:nvSpPr>
        <p:spPr bwMode="auto">
          <a:xfrm>
            <a:off x="39624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0</a:t>
            </a:r>
          </a:p>
        </p:txBody>
      </p:sp>
      <p:sp>
        <p:nvSpPr>
          <p:cNvPr id="63496" name="Rectangle 13"/>
          <p:cNvSpPr>
            <a:spLocks noChangeArrowheads="1"/>
          </p:cNvSpPr>
          <p:nvPr/>
        </p:nvSpPr>
        <p:spPr bwMode="auto">
          <a:xfrm>
            <a:off x="44958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-1</a:t>
            </a:r>
          </a:p>
        </p:txBody>
      </p:sp>
      <p:sp>
        <p:nvSpPr>
          <p:cNvPr id="63497" name="Rectangle 14"/>
          <p:cNvSpPr>
            <a:spLocks noChangeArrowheads="1"/>
          </p:cNvSpPr>
          <p:nvPr/>
        </p:nvSpPr>
        <p:spPr bwMode="auto">
          <a:xfrm>
            <a:off x="50292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-2</a:t>
            </a:r>
          </a:p>
        </p:txBody>
      </p:sp>
      <p:sp>
        <p:nvSpPr>
          <p:cNvPr id="63498" name="Rectangle 15"/>
          <p:cNvSpPr>
            <a:spLocks noChangeArrowheads="1"/>
          </p:cNvSpPr>
          <p:nvPr/>
        </p:nvSpPr>
        <p:spPr bwMode="auto">
          <a:xfrm>
            <a:off x="55626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-3</a:t>
            </a:r>
          </a:p>
        </p:txBody>
      </p:sp>
      <p:sp>
        <p:nvSpPr>
          <p:cNvPr id="63499" name="Rectangle 16"/>
          <p:cNvSpPr>
            <a:spLocks noChangeArrowheads="1"/>
          </p:cNvSpPr>
          <p:nvPr/>
        </p:nvSpPr>
        <p:spPr bwMode="auto">
          <a:xfrm>
            <a:off x="6096000" y="2209800"/>
            <a:ext cx="533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charset="0"/>
                <a:cs typeface="Tahoma" charset="0"/>
              </a:rPr>
              <a:t>2</a:t>
            </a:r>
            <a:r>
              <a:rPr lang="en-US" baseline="30000">
                <a:latin typeface="Tahoma" charset="0"/>
                <a:cs typeface="Tahoma" charset="0"/>
              </a:rPr>
              <a:t>-4</a:t>
            </a:r>
          </a:p>
        </p:txBody>
      </p:sp>
      <p:sp>
        <p:nvSpPr>
          <p:cNvPr id="63500" name="AutoShape 17"/>
          <p:cNvSpPr>
            <a:spLocks noChangeArrowheads="1"/>
          </p:cNvSpPr>
          <p:nvPr/>
        </p:nvSpPr>
        <p:spPr bwMode="auto">
          <a:xfrm>
            <a:off x="4419600" y="2743200"/>
            <a:ext cx="152400" cy="2286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635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6811A95-125E-5F44-9098-2B2FCE0A02AD}" type="slidenum">
              <a:rPr lang="en-US" sz="1400">
                <a:latin typeface="Arial Narrow" charset="0"/>
                <a:cs typeface="Tahoma" charset="0"/>
              </a:rPr>
              <a:pPr/>
              <a:t>24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Fixed-Point Base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Binary to Decimal</a:t>
            </a:r>
          </a:p>
          <a:p>
            <a:pPr lvl="1">
              <a:defRPr/>
            </a:pPr>
            <a:r>
              <a:rPr lang="en-US" sz="2000" dirty="0"/>
              <a:t>multiply each bit by its positional power of 2</a:t>
            </a:r>
          </a:p>
          <a:p>
            <a:pPr lvl="1">
              <a:defRPr/>
            </a:pPr>
            <a:r>
              <a:rPr lang="en-US" sz="2000" dirty="0"/>
              <a:t>just that the powers of 2 are now negative</a:t>
            </a:r>
          </a:p>
          <a:p>
            <a:pPr lvl="1">
              <a:defRPr/>
            </a:pPr>
            <a:r>
              <a:rPr lang="en-US" sz="2000" dirty="0"/>
              <a:t>for m fractional bits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Examples</a:t>
            </a:r>
          </a:p>
          <a:p>
            <a:pPr lvl="1">
              <a:defRPr/>
            </a:pPr>
            <a:r>
              <a:rPr lang="en-US" sz="2000" dirty="0"/>
              <a:t>0.1</a:t>
            </a:r>
            <a:r>
              <a:rPr lang="en-US" sz="2000" baseline="-25000" dirty="0"/>
              <a:t>2</a:t>
            </a:r>
            <a:r>
              <a:rPr lang="en-US" sz="2000" dirty="0"/>
              <a:t> = ½ = 0.5</a:t>
            </a:r>
            <a:r>
              <a:rPr lang="en-US" sz="2000" baseline="-25000" dirty="0"/>
              <a:t>ten</a:t>
            </a:r>
          </a:p>
          <a:p>
            <a:pPr lvl="1">
              <a:defRPr/>
            </a:pPr>
            <a:r>
              <a:rPr lang="en-US" sz="2000" dirty="0"/>
              <a:t>0.0011</a:t>
            </a:r>
            <a:r>
              <a:rPr lang="en-US" sz="2000" baseline="-25000" dirty="0"/>
              <a:t>2</a:t>
            </a:r>
            <a:r>
              <a:rPr lang="en-US" sz="2000" dirty="0"/>
              <a:t> = 1/8 + 1/16 = 0.1875</a:t>
            </a:r>
            <a:r>
              <a:rPr lang="en-US" sz="2000" baseline="-25000" dirty="0"/>
              <a:t>ten</a:t>
            </a:r>
            <a:endParaRPr lang="en-US" sz="2000" dirty="0"/>
          </a:p>
          <a:p>
            <a:pPr lvl="1">
              <a:defRPr/>
            </a:pPr>
            <a:r>
              <a:rPr lang="en-US" sz="2000" dirty="0"/>
              <a:t>0.001100110011</a:t>
            </a:r>
            <a:r>
              <a:rPr lang="en-US" sz="2000" baseline="-25000" dirty="0"/>
              <a:t>2</a:t>
            </a:r>
            <a:r>
              <a:rPr lang="en-US" sz="2000" dirty="0"/>
              <a:t>= 1/8+1/16+1/128+1/256+1/2048+1/4096 = 0.19995117187</a:t>
            </a:r>
            <a:r>
              <a:rPr lang="en-US" sz="2000" baseline="-25000" dirty="0"/>
              <a:t>ten</a:t>
            </a:r>
            <a:r>
              <a:rPr lang="en-US" sz="2000" dirty="0"/>
              <a:t> (getting close to 0.2)</a:t>
            </a:r>
          </a:p>
          <a:p>
            <a:pPr lvl="1">
              <a:defRPr/>
            </a:pPr>
            <a:r>
              <a:rPr lang="en-US" sz="2000" dirty="0"/>
              <a:t>0.0011</a:t>
            </a:r>
            <a:r>
              <a:rPr lang="en-US" sz="2000" baseline="-25000" dirty="0"/>
              <a:t>2</a:t>
            </a:r>
            <a:r>
              <a:rPr lang="en-US" sz="2000" dirty="0"/>
              <a:t> (repeats) = 0.2</a:t>
            </a:r>
            <a:r>
              <a:rPr lang="en-US" sz="2000" baseline="-25000" dirty="0"/>
              <a:t>ten</a:t>
            </a:r>
            <a:r>
              <a:rPr lang="en-US" sz="2000" dirty="0"/>
              <a:t> </a:t>
            </a:r>
          </a:p>
        </p:txBody>
      </p:sp>
      <p:graphicFrame>
        <p:nvGraphicFramePr>
          <p:cNvPr id="4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74864"/>
              </p:ext>
            </p:extLst>
          </p:nvPr>
        </p:nvGraphicFramePr>
        <p:xfrm>
          <a:off x="6934200" y="884237"/>
          <a:ext cx="157162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3100" imgH="457200" progId="Equation.3">
                  <p:embed/>
                </p:oleObj>
              </mc:Choice>
              <mc:Fallback>
                <p:oleObj name="Equation" r:id="rId2" imgW="673100" imgH="4572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884237"/>
                        <a:ext cx="1571625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570983"/>
              </p:ext>
            </p:extLst>
          </p:nvPr>
        </p:nvGraphicFramePr>
        <p:xfrm>
          <a:off x="2034635" y="2362201"/>
          <a:ext cx="551593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57500" imgH="635000" progId="Equation.3">
                  <p:embed/>
                </p:oleObj>
              </mc:Choice>
              <mc:Fallback>
                <p:oleObj name="Equation" r:id="rId4" imgW="2857500" imgH="6350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635" y="2362201"/>
                        <a:ext cx="551593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1206500" y="6288088"/>
            <a:ext cx="5857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7320E88D-54B4-0648-8023-F473BAF5E8E4}" type="slidenum">
              <a:rPr lang="en-US" sz="1400">
                <a:latin typeface="Arial Narrow" charset="0"/>
                <a:cs typeface="Tahoma" charset="0"/>
              </a:rPr>
              <a:pPr/>
              <a:t>25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81000" y="4572000"/>
            <a:ext cx="6934200" cy="2286000"/>
          </a:xfrm>
          <a:prstGeom prst="roundRect">
            <a:avLst/>
          </a:prstGeom>
          <a:solidFill>
            <a:srgbClr val="B8FFB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Fixed-Point Base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Decimal to Binary</a:t>
            </a:r>
          </a:p>
          <a:p>
            <a:pPr lvl="1">
              <a:defRPr/>
            </a:pPr>
            <a:r>
              <a:rPr lang="en-US" dirty="0"/>
              <a:t>Problem:  given </a:t>
            </a:r>
            <a:r>
              <a:rPr lang="en-US" b="1" i="1" dirty="0">
                <a:solidFill>
                  <a:schemeClr val="tx1"/>
                </a:solidFill>
                <a:latin typeface="Times New Roman"/>
                <a:cs typeface="Times New Roman"/>
              </a:rPr>
              <a:t>v,</a:t>
            </a:r>
            <a:r>
              <a:rPr lang="en-US" dirty="0"/>
              <a:t> find </a:t>
            </a:r>
            <a:r>
              <a:rPr lang="en-US" b="1" i="1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dirty="0"/>
              <a:t> (inverse problem)</a:t>
            </a:r>
          </a:p>
          <a:p>
            <a:pPr marL="457200" lvl="1" indent="0">
              <a:buFont typeface="Wingdings" charset="0"/>
              <a:buNone/>
              <a:defRPr/>
            </a:pPr>
            <a:endParaRPr lang="en-US" dirty="0"/>
          </a:p>
          <a:p>
            <a:pPr marL="457200" lvl="1" indent="0">
              <a:buFont typeface="Wingdings" charset="0"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Hint:  this time, try multiplying by 2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2">
              <a:defRPr/>
            </a:pPr>
            <a:r>
              <a:rPr lang="en-US" dirty="0"/>
              <a:t>whole number part is </a:t>
            </a:r>
            <a:r>
              <a:rPr lang="en-US" b="1" i="1" dirty="0"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latin typeface="Times New Roman"/>
                <a:cs typeface="Times New Roman"/>
              </a:rPr>
              <a:t>-1</a:t>
            </a:r>
          </a:p>
          <a:p>
            <a:pPr lvl="2">
              <a:defRPr/>
            </a:pPr>
            <a:r>
              <a:rPr lang="en-US" dirty="0"/>
              <a:t>remaining fractional part is the rest</a:t>
            </a:r>
          </a:p>
          <a:p>
            <a:pPr lvl="1">
              <a:defRPr/>
            </a:pPr>
            <a:r>
              <a:rPr lang="en-US" dirty="0"/>
              <a:t>Algorithm:</a:t>
            </a:r>
          </a:p>
          <a:p>
            <a:pPr lvl="2">
              <a:defRPr/>
            </a:pPr>
            <a:r>
              <a:rPr lang="en-US" dirty="0"/>
              <a:t>Repeat</a:t>
            </a:r>
          </a:p>
          <a:p>
            <a:pPr lvl="3">
              <a:defRPr/>
            </a:pPr>
            <a:r>
              <a:rPr lang="en-US" dirty="0"/>
              <a:t>multiply </a:t>
            </a:r>
            <a:r>
              <a:rPr lang="en-US" b="1" i="1" dirty="0">
                <a:latin typeface="Times New Roman"/>
                <a:cs typeface="Times New Roman"/>
              </a:rPr>
              <a:t>v</a:t>
            </a:r>
            <a:r>
              <a:rPr lang="en-US" dirty="0"/>
              <a:t> by 2</a:t>
            </a:r>
          </a:p>
          <a:p>
            <a:pPr lvl="3">
              <a:defRPr/>
            </a:pPr>
            <a:r>
              <a:rPr lang="en-US" dirty="0"/>
              <a:t>whole part becomes the next bit, </a:t>
            </a:r>
            <a:r>
              <a:rPr lang="en-US" b="1" i="1" dirty="0">
                <a:latin typeface="Times New Roman"/>
                <a:cs typeface="Times New Roman"/>
              </a:rPr>
              <a:t>b</a:t>
            </a:r>
            <a:r>
              <a:rPr lang="en-US" b="1" i="1" baseline="-25000" dirty="0">
                <a:latin typeface="Times New Roman"/>
                <a:cs typeface="Times New Roman"/>
              </a:rPr>
              <a:t>i</a:t>
            </a:r>
          </a:p>
          <a:p>
            <a:pPr lvl="3">
              <a:defRPr/>
            </a:pPr>
            <a:r>
              <a:rPr lang="en-US" dirty="0"/>
              <a:t>remaining fractional part becomes the next </a:t>
            </a:r>
            <a:r>
              <a:rPr lang="en-US" b="1" i="1" dirty="0">
                <a:latin typeface="Times New Roman"/>
                <a:cs typeface="Times New Roman"/>
              </a:rPr>
              <a:t>v</a:t>
            </a:r>
            <a:endParaRPr lang="en-US" dirty="0"/>
          </a:p>
          <a:p>
            <a:pPr lvl="2">
              <a:defRPr/>
            </a:pPr>
            <a:r>
              <a:rPr lang="en-US" dirty="0"/>
              <a:t>Until (</a:t>
            </a:r>
            <a:r>
              <a:rPr lang="en-US" b="1" i="1" dirty="0">
                <a:latin typeface="Times New Roman"/>
                <a:cs typeface="Times New Roman"/>
              </a:rPr>
              <a:t>v</a:t>
            </a:r>
            <a:r>
              <a:rPr lang="en-US" dirty="0"/>
              <a:t> equals 0) or (desired accuracy is achieved)</a:t>
            </a:r>
          </a:p>
        </p:txBody>
      </p:sp>
      <p:graphicFrame>
        <p:nvGraphicFramePr>
          <p:cNvPr id="5" name="Object 1027"/>
          <p:cNvGraphicFramePr>
            <a:graphicFrameLocks noChangeAspect="1"/>
          </p:cNvGraphicFramePr>
          <p:nvPr/>
        </p:nvGraphicFramePr>
        <p:xfrm>
          <a:off x="1211263" y="3048000"/>
          <a:ext cx="65833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400" imgH="241300" progId="Equation.3">
                  <p:embed/>
                </p:oleObj>
              </mc:Choice>
              <mc:Fallback>
                <p:oleObj name="Equation" r:id="rId2" imgW="2819400" imgH="2413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3048000"/>
                        <a:ext cx="658336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1027"/>
          <p:cNvGraphicFramePr>
            <a:graphicFrameLocks noChangeAspect="1"/>
          </p:cNvGraphicFramePr>
          <p:nvPr/>
        </p:nvGraphicFramePr>
        <p:xfrm>
          <a:off x="1166813" y="1752600"/>
          <a:ext cx="66722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57500" imgH="241300" progId="Equation.3">
                  <p:embed/>
                </p:oleObj>
              </mc:Choice>
              <mc:Fallback>
                <p:oleObj name="Equation" r:id="rId4" imgW="2857500" imgH="2413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1752600"/>
                        <a:ext cx="667226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DCA64E9-A940-AF46-B6E0-D4E597B7F67E}" type="slidenum">
              <a:rPr lang="en-US" sz="1400">
                <a:latin typeface="Arial Narrow" charset="0"/>
                <a:cs typeface="Tahoma" charset="0"/>
              </a:rPr>
              <a:pPr/>
              <a:t>26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Repeated Binary Fractions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Tahoma" charset="0"/>
                <a:ea typeface="Tahoma"/>
              </a:rPr>
              <a:t>Not all fractions have a finite representation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e.g., in decimal, 1/3 = 0.3333333… (unending)</a:t>
            </a:r>
          </a:p>
          <a:p>
            <a:pPr eaLnBrk="1" hangingPunct="1">
              <a:defRPr/>
            </a:pPr>
            <a:r>
              <a:rPr lang="en-US" sz="2400" dirty="0">
                <a:latin typeface="Tahoma" charset="0"/>
                <a:ea typeface="Tahoma"/>
              </a:rPr>
              <a:t>In binary, many of the fractions you are used to have an infinite representation!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Examples</a:t>
            </a:r>
          </a:p>
          <a:p>
            <a:pPr lvl="2" eaLnBrk="1" hangingPunct="1">
              <a:defRPr/>
            </a:pPr>
            <a:r>
              <a:rPr lang="en-US" sz="1800" dirty="0">
                <a:latin typeface="Tahoma" charset="0"/>
              </a:rPr>
              <a:t>1/10 = 0.1</a:t>
            </a:r>
            <a:r>
              <a:rPr lang="en-US" sz="1800" baseline="-25000" dirty="0">
                <a:latin typeface="Tahoma" charset="0"/>
              </a:rPr>
              <a:t>10</a:t>
            </a:r>
            <a:r>
              <a:rPr lang="en-US" sz="1800" dirty="0">
                <a:latin typeface="Tahoma" charset="0"/>
              </a:rPr>
              <a:t> = 0.000110011…</a:t>
            </a:r>
            <a:r>
              <a:rPr lang="en-US" sz="1800" baseline="-25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=0.0</a:t>
            </a:r>
            <a:r>
              <a:rPr lang="en-US" sz="1800" i="1" dirty="0">
                <a:latin typeface="Tahoma" charset="0"/>
              </a:rPr>
              <a:t>0011</a:t>
            </a:r>
            <a:r>
              <a:rPr lang="en-US" sz="1800" baseline="-25000" dirty="0">
                <a:latin typeface="Tahoma" charset="0"/>
              </a:rPr>
              <a:t>2</a:t>
            </a:r>
          </a:p>
          <a:p>
            <a:pPr lvl="2" eaLnBrk="1" hangingPunct="1">
              <a:defRPr/>
            </a:pPr>
            <a:r>
              <a:rPr lang="en-US" sz="1800" dirty="0">
                <a:latin typeface="Tahoma" charset="0"/>
              </a:rPr>
              <a:t>1/5 = 0.2</a:t>
            </a:r>
            <a:r>
              <a:rPr lang="en-US" sz="1800" baseline="-25000" dirty="0">
                <a:latin typeface="Tahoma" charset="0"/>
              </a:rPr>
              <a:t>10</a:t>
            </a:r>
            <a:r>
              <a:rPr lang="en-US" sz="1800" dirty="0">
                <a:latin typeface="Tahoma" charset="0"/>
              </a:rPr>
              <a:t> = 0.</a:t>
            </a:r>
            <a:r>
              <a:rPr lang="en-US" sz="1800" i="1" dirty="0">
                <a:latin typeface="Tahoma" charset="0"/>
              </a:rPr>
              <a:t>0011</a:t>
            </a:r>
            <a:r>
              <a:rPr lang="en-US" sz="1800" baseline="-25000" dirty="0">
                <a:latin typeface="Tahoma" charset="0"/>
              </a:rPr>
              <a:t>2 </a:t>
            </a:r>
            <a:r>
              <a:rPr lang="en-US" sz="1800" dirty="0">
                <a:latin typeface="Tahoma" charset="0"/>
              </a:rPr>
              <a:t>= 0.333…</a:t>
            </a:r>
            <a:r>
              <a:rPr lang="en-US" sz="1800" baseline="-25000" dirty="0">
                <a:latin typeface="Tahoma" charset="0"/>
              </a:rPr>
              <a:t>16</a:t>
            </a:r>
            <a:endParaRPr lang="en-US" sz="1800" dirty="0">
              <a:latin typeface="Tahoma" charset="0"/>
            </a:endParaRPr>
          </a:p>
          <a:p>
            <a:pPr lvl="2" eaLnBrk="1" hangingPunct="1">
              <a:defRPr/>
            </a:pPr>
            <a:endParaRPr lang="en-US" sz="1800" baseline="-25000" dirty="0">
              <a:latin typeface="Tahom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Tahoma" charset="0"/>
                <a:ea typeface="Tahoma"/>
              </a:rPr>
              <a:t>Question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In Decimal:  When do fractions repeat?</a:t>
            </a:r>
          </a:p>
          <a:p>
            <a:pPr lvl="2" eaLnBrk="1" hangingPunct="1">
              <a:defRPr/>
            </a:pPr>
            <a:r>
              <a:rPr lang="en-US" sz="1800" dirty="0">
                <a:latin typeface="Tahoma" charset="0"/>
              </a:rPr>
              <a:t>when the denominator is mutually prime </a:t>
            </a:r>
            <a:r>
              <a:rPr lang="en-US" sz="1800" dirty="0" err="1">
                <a:latin typeface="Tahoma" charset="0"/>
              </a:rPr>
              <a:t>w.r.t</a:t>
            </a:r>
            <a:r>
              <a:rPr lang="en-US" sz="1800" dirty="0">
                <a:latin typeface="Tahoma" charset="0"/>
              </a:rPr>
              <a:t>. 5 and 2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</a:rPr>
              <a:t>In Binary:  When do fractions repeat?</a:t>
            </a:r>
          </a:p>
          <a:p>
            <a:pPr lvl="2" eaLnBrk="1" hangingPunct="1">
              <a:defRPr/>
            </a:pPr>
            <a:r>
              <a:rPr lang="en-US" sz="1800" dirty="0">
                <a:latin typeface="Tahoma" charset="0"/>
              </a:rPr>
              <a:t>when the denominator is mutually prime </a:t>
            </a:r>
            <a:r>
              <a:rPr lang="en-US" sz="1800" dirty="0" err="1">
                <a:latin typeface="Tahoma" charset="0"/>
              </a:rPr>
              <a:t>w.r.t</a:t>
            </a:r>
            <a:r>
              <a:rPr lang="en-US" sz="1800" dirty="0">
                <a:latin typeface="Tahoma" charset="0"/>
              </a:rPr>
              <a:t>. 2</a:t>
            </a:r>
          </a:p>
          <a:p>
            <a:pPr lvl="2" eaLnBrk="1" hangingPunct="1">
              <a:defRPr/>
            </a:pPr>
            <a:r>
              <a:rPr lang="en-US" sz="1800" dirty="0">
                <a:latin typeface="Tahoma" charset="0"/>
              </a:rPr>
              <a:t>i.e., when denominator is anything other than a power of 2</a:t>
            </a:r>
          </a:p>
          <a:p>
            <a:pPr eaLnBrk="1" hangingPunct="1">
              <a:defRPr/>
            </a:pPr>
            <a:endParaRPr lang="en-US" sz="2400" baseline="-25000" dirty="0">
              <a:latin typeface="Tahoma" charset="0"/>
              <a:ea typeface="Tahoma"/>
            </a:endParaRPr>
          </a:p>
        </p:txBody>
      </p:sp>
      <p:sp>
        <p:nvSpPr>
          <p:cNvPr id="34819" name="Line 4"/>
          <p:cNvSpPr>
            <a:spLocks noChangeShapeType="1"/>
          </p:cNvSpPr>
          <p:nvPr/>
        </p:nvSpPr>
        <p:spPr bwMode="auto">
          <a:xfrm>
            <a:off x="4953000" y="31242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2971800" y="35052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60BDF695-1D6B-E94E-9781-DB54245A50FD}" type="slidenum">
              <a:rPr lang="en-US" sz="1400">
                <a:latin typeface="Arial Narrow" charset="0"/>
                <a:cs typeface="Tahoma" charset="0"/>
              </a:rPr>
              <a:pPr/>
              <a:t>27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3"/>
      <p:bldP spid="34819" grpId="0" animBg="1"/>
      <p:bldP spid="348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Signed fixed-point numbers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do you incorporate a sign?</a:t>
            </a:r>
          </a:p>
          <a:p>
            <a:pPr lvl="1">
              <a:defRPr/>
            </a:pPr>
            <a:r>
              <a:rPr lang="en-US" dirty="0"/>
              <a:t>use sign magnitude representation</a:t>
            </a:r>
          </a:p>
          <a:p>
            <a:pPr lvl="2">
              <a:defRPr/>
            </a:pPr>
            <a:r>
              <a:rPr lang="en-US" dirty="0"/>
              <a:t>an extra bit (leftmost) stores the sign</a:t>
            </a:r>
          </a:p>
          <a:p>
            <a:pPr lvl="2">
              <a:defRPr/>
            </a:pPr>
            <a:r>
              <a:rPr lang="en-US" dirty="0"/>
              <a:t>just as in negative integers</a:t>
            </a:r>
          </a:p>
          <a:p>
            <a:pPr lvl="1">
              <a:defRPr/>
            </a:pPr>
            <a:r>
              <a:rPr lang="en-US" dirty="0"/>
              <a:t>2’s complement</a:t>
            </a:r>
          </a:p>
          <a:p>
            <a:pPr lvl="2">
              <a:defRPr/>
            </a:pPr>
            <a:r>
              <a:rPr lang="en-US" dirty="0"/>
              <a:t>leftmost bit has a negative coefficient</a:t>
            </a:r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endParaRPr lang="en-US" dirty="0"/>
          </a:p>
          <a:p>
            <a:pPr marL="914400" lvl="2" indent="0">
              <a:buFont typeface="Wingdings" charset="0"/>
              <a:buNone/>
              <a:defRPr/>
            </a:pPr>
            <a:endParaRPr lang="en-US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1101.0110 = -2</a:t>
            </a:r>
            <a:r>
              <a:rPr lang="en-US" baseline="30000" dirty="0"/>
              <a:t>3</a:t>
            </a:r>
            <a:r>
              <a:rPr lang="en-US" dirty="0"/>
              <a:t> + 2</a:t>
            </a:r>
            <a:r>
              <a:rPr lang="en-US" baseline="30000" dirty="0"/>
              <a:t>2</a:t>
            </a:r>
            <a:r>
              <a:rPr lang="en-US" dirty="0"/>
              <a:t> + 2</a:t>
            </a:r>
            <a:r>
              <a:rPr lang="en-US" baseline="30000" dirty="0"/>
              <a:t>0</a:t>
            </a:r>
            <a:r>
              <a:rPr lang="en-US" dirty="0"/>
              <a:t> + 2</a:t>
            </a:r>
            <a:r>
              <a:rPr lang="en-US" baseline="30000" dirty="0"/>
              <a:t>-2</a:t>
            </a:r>
            <a:r>
              <a:rPr lang="en-US" dirty="0"/>
              <a:t> + 2</a:t>
            </a:r>
            <a:r>
              <a:rPr lang="en-US" baseline="30000" dirty="0"/>
              <a:t>-3</a:t>
            </a:r>
            <a:endParaRPr lang="en-US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	= -8 + 4 + 1 + 0.25 + 0.125 = -2.625</a:t>
            </a:r>
          </a:p>
          <a:p>
            <a:pPr lvl="2">
              <a:defRPr/>
            </a:pPr>
            <a:r>
              <a:rPr lang="en-US" dirty="0"/>
              <a:t>OR:</a:t>
            </a:r>
          </a:p>
          <a:p>
            <a:pPr lvl="3">
              <a:defRPr/>
            </a:pPr>
            <a:r>
              <a:rPr lang="en-US" dirty="0"/>
              <a:t>first ignore the binary point, use 2’s complement, put the point back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1101.0110  = (-128 + 64 + 16 + 4 + 2)* 2</a:t>
            </a:r>
            <a:r>
              <a:rPr lang="en-US" baseline="30000" dirty="0"/>
              <a:t>-4</a:t>
            </a:r>
            <a:r>
              <a:rPr lang="en-US" dirty="0"/>
              <a:t> 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	= -42/16 = -2.625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057400" y="3352800"/>
            <a:ext cx="4267200" cy="762000"/>
            <a:chOff x="2362200" y="2209800"/>
            <a:chExt cx="4267200" cy="762000"/>
          </a:xfrm>
        </p:grpSpPr>
        <p:sp>
          <p:nvSpPr>
            <p:cNvPr id="69637" name="Rectangle 7"/>
            <p:cNvSpPr>
              <a:spLocks noChangeArrowheads="1"/>
            </p:cNvSpPr>
            <p:nvPr/>
          </p:nvSpPr>
          <p:spPr bwMode="auto">
            <a:xfrm>
              <a:off x="23622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  <a:latin typeface="Tahoma" charset="0"/>
                  <a:cs typeface="Tahoma" charset="0"/>
                </a:rPr>
                <a:t>-2</a:t>
              </a:r>
              <a:r>
                <a:rPr lang="en-US" baseline="30000">
                  <a:solidFill>
                    <a:schemeClr val="accent1"/>
                  </a:solidFill>
                  <a:latin typeface="Tahoma" charset="0"/>
                  <a:cs typeface="Tahoma" charset="0"/>
                </a:rPr>
                <a:t>3</a:t>
              </a:r>
            </a:p>
          </p:txBody>
        </p:sp>
        <p:sp>
          <p:nvSpPr>
            <p:cNvPr id="69638" name="Rectangle 9"/>
            <p:cNvSpPr>
              <a:spLocks noChangeArrowheads="1"/>
            </p:cNvSpPr>
            <p:nvPr/>
          </p:nvSpPr>
          <p:spPr bwMode="auto">
            <a:xfrm>
              <a:off x="28956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2</a:t>
              </a:r>
            </a:p>
          </p:txBody>
        </p:sp>
        <p:sp>
          <p:nvSpPr>
            <p:cNvPr id="69639" name="Rectangle 11"/>
            <p:cNvSpPr>
              <a:spLocks noChangeArrowheads="1"/>
            </p:cNvSpPr>
            <p:nvPr/>
          </p:nvSpPr>
          <p:spPr bwMode="auto">
            <a:xfrm>
              <a:off x="34290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1</a:t>
              </a:r>
            </a:p>
          </p:txBody>
        </p:sp>
        <p:sp>
          <p:nvSpPr>
            <p:cNvPr id="69640" name="Rectangle 12"/>
            <p:cNvSpPr>
              <a:spLocks noChangeArrowheads="1"/>
            </p:cNvSpPr>
            <p:nvPr/>
          </p:nvSpPr>
          <p:spPr bwMode="auto">
            <a:xfrm>
              <a:off x="39624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0</a:t>
              </a:r>
            </a:p>
          </p:txBody>
        </p:sp>
        <p:sp>
          <p:nvSpPr>
            <p:cNvPr id="69641" name="Rectangle 13"/>
            <p:cNvSpPr>
              <a:spLocks noChangeArrowheads="1"/>
            </p:cNvSpPr>
            <p:nvPr/>
          </p:nvSpPr>
          <p:spPr bwMode="auto">
            <a:xfrm>
              <a:off x="44958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-1</a:t>
              </a:r>
            </a:p>
          </p:txBody>
        </p:sp>
        <p:sp>
          <p:nvSpPr>
            <p:cNvPr id="69642" name="Rectangle 14"/>
            <p:cNvSpPr>
              <a:spLocks noChangeArrowheads="1"/>
            </p:cNvSpPr>
            <p:nvPr/>
          </p:nvSpPr>
          <p:spPr bwMode="auto">
            <a:xfrm>
              <a:off x="50292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-2</a:t>
              </a:r>
            </a:p>
          </p:txBody>
        </p:sp>
        <p:sp>
          <p:nvSpPr>
            <p:cNvPr id="69643" name="Rectangle 15"/>
            <p:cNvSpPr>
              <a:spLocks noChangeArrowheads="1"/>
            </p:cNvSpPr>
            <p:nvPr/>
          </p:nvSpPr>
          <p:spPr bwMode="auto">
            <a:xfrm>
              <a:off x="55626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-3</a:t>
              </a:r>
            </a:p>
          </p:txBody>
        </p:sp>
        <p:sp>
          <p:nvSpPr>
            <p:cNvPr id="69644" name="Rectangle 16"/>
            <p:cNvSpPr>
              <a:spLocks noChangeArrowheads="1"/>
            </p:cNvSpPr>
            <p:nvPr/>
          </p:nvSpPr>
          <p:spPr bwMode="auto">
            <a:xfrm>
              <a:off x="6096000" y="2209800"/>
              <a:ext cx="533400" cy="533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charset="0"/>
                  <a:cs typeface="Tahoma" charset="0"/>
                </a:rPr>
                <a:t>2</a:t>
              </a:r>
              <a:r>
                <a:rPr lang="en-US" baseline="30000">
                  <a:latin typeface="Tahoma" charset="0"/>
                  <a:cs typeface="Tahoma" charset="0"/>
                </a:rPr>
                <a:t>-4</a:t>
              </a:r>
            </a:p>
          </p:txBody>
        </p:sp>
        <p:sp>
          <p:nvSpPr>
            <p:cNvPr id="69645" name="AutoShape 17"/>
            <p:cNvSpPr>
              <a:spLocks noChangeArrowheads="1"/>
            </p:cNvSpPr>
            <p:nvPr/>
          </p:nvSpPr>
          <p:spPr bwMode="auto">
            <a:xfrm>
              <a:off x="4419600" y="2743200"/>
              <a:ext cx="152400" cy="2286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</p:grpSp>
      <p:sp>
        <p:nvSpPr>
          <p:cNvPr id="69636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0CDF5E5-6EC2-5343-8919-6AC2D8D2145A}" type="slidenum">
              <a:rPr lang="en-US" sz="1400">
                <a:latin typeface="Arial Narrow" charset="0"/>
                <a:cs typeface="Tahoma" charset="0"/>
              </a:rPr>
              <a:pPr/>
              <a:t>28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Signed fixed-point numbers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to negate in 2’s complement representation</a:t>
            </a:r>
          </a:p>
          <a:p>
            <a:pPr lvl="1">
              <a:defRPr/>
            </a:pPr>
            <a:r>
              <a:rPr lang="en-US" dirty="0"/>
              <a:t>Same idea:  flip all the bits, and add “1” to the </a:t>
            </a:r>
            <a:r>
              <a:rPr lang="en-US" u="sng" dirty="0"/>
              <a:t>rightmost</a:t>
            </a:r>
            <a:r>
              <a:rPr lang="en-US" dirty="0"/>
              <a:t> bit</a:t>
            </a:r>
          </a:p>
          <a:p>
            <a:pPr lvl="2">
              <a:defRPr/>
            </a:pPr>
            <a:r>
              <a:rPr lang="en-US" b="1" u="sng" dirty="0">
                <a:solidFill>
                  <a:srgbClr val="C00000"/>
                </a:solidFill>
              </a:rPr>
              <a:t>not</a:t>
            </a:r>
            <a:r>
              <a:rPr lang="en-US" b="1" dirty="0">
                <a:solidFill>
                  <a:srgbClr val="C00000"/>
                </a:solidFill>
              </a:rPr>
              <a:t> the bit to the left of the binary point</a:t>
            </a:r>
          </a:p>
          <a:p>
            <a:pPr lvl="2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Example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1101.0110 = -2</a:t>
            </a:r>
            <a:r>
              <a:rPr lang="en-US" baseline="30000" dirty="0"/>
              <a:t>3</a:t>
            </a:r>
            <a:r>
              <a:rPr lang="en-US" dirty="0"/>
              <a:t> + 2</a:t>
            </a:r>
            <a:r>
              <a:rPr lang="en-US" baseline="30000" dirty="0"/>
              <a:t>2</a:t>
            </a:r>
            <a:r>
              <a:rPr lang="en-US" dirty="0"/>
              <a:t> + 2</a:t>
            </a:r>
            <a:r>
              <a:rPr lang="en-US" baseline="30000" dirty="0"/>
              <a:t>0</a:t>
            </a:r>
            <a:r>
              <a:rPr lang="en-US" dirty="0"/>
              <a:t> + 2</a:t>
            </a:r>
            <a:r>
              <a:rPr lang="en-US" baseline="30000" dirty="0"/>
              <a:t>-2</a:t>
            </a:r>
            <a:r>
              <a:rPr lang="en-US" dirty="0"/>
              <a:t> + 2</a:t>
            </a:r>
            <a:r>
              <a:rPr lang="en-US" baseline="30000" dirty="0"/>
              <a:t>-3</a:t>
            </a:r>
            <a:endParaRPr lang="en-US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	= -8 + 4 + 1 + 0.25 + 0.125 = -2.625</a:t>
            </a:r>
          </a:p>
          <a:p>
            <a:pPr marL="914400" lvl="2" indent="0">
              <a:buFont typeface="Wingdings" charset="0"/>
              <a:buNone/>
              <a:defRPr/>
            </a:pPr>
            <a:endParaRPr lang="en-US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1101.0110 </a:t>
            </a:r>
            <a:r>
              <a:rPr lang="en-US" dirty="0">
                <a:sym typeface="Wingdings"/>
              </a:rPr>
              <a:t> 0010.1001 + 0.0001 = 0010.1010</a:t>
            </a:r>
            <a:endParaRPr lang="en-US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0010.1010  = 2</a:t>
            </a:r>
            <a:r>
              <a:rPr lang="en-US" baseline="30000" dirty="0"/>
              <a:t>1</a:t>
            </a:r>
            <a:r>
              <a:rPr lang="en-US" dirty="0"/>
              <a:t> + 2</a:t>
            </a:r>
            <a:r>
              <a:rPr lang="en-US" baseline="30000" dirty="0"/>
              <a:t>-1</a:t>
            </a:r>
            <a:r>
              <a:rPr lang="en-US" dirty="0"/>
              <a:t> + 2</a:t>
            </a:r>
            <a:r>
              <a:rPr lang="en-US" baseline="30000" dirty="0"/>
              <a:t>-3</a:t>
            </a:r>
            <a:r>
              <a:rPr lang="en-US" dirty="0"/>
              <a:t> </a:t>
            </a:r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	= 2 + 0.5 + 0.125 = 2.625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</a:endParaRPr>
          </a:p>
        </p:txBody>
      </p:sp>
      <p:sp>
        <p:nvSpPr>
          <p:cNvPr id="7168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56485643-0645-EA4F-A169-55F54DD3BCE7}" type="slidenum">
              <a:rPr lang="en-US" sz="1400">
                <a:latin typeface="Arial Narrow" charset="0"/>
                <a:cs typeface="Tahoma" charset="0"/>
              </a:rPr>
              <a:pPr/>
              <a:t>29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Information Encoding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cs typeface="Tahoma" charset="0"/>
              </a:rPr>
              <a:t>Encoding = assign representation to information</a:t>
            </a:r>
          </a:p>
          <a:p>
            <a:pPr eaLnBrk="1" hangingPunct="1">
              <a:defRPr/>
            </a:pPr>
            <a:endParaRPr lang="en-US" dirty="0">
              <a:latin typeface="Tahoma" charset="0"/>
              <a:cs typeface="Tahoma" charset="0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cs typeface="Tahoma" charset="0"/>
              </a:rPr>
              <a:t>Examples: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  <a:ea typeface="Tahoma" charset="0"/>
              </a:rPr>
              <a:t>suppose you have two “things” (symbols) to encode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  <a:ea typeface="Tahoma" charset="0"/>
              </a:rPr>
              <a:t>one is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</a:t>
            </a:r>
            <a:r>
              <a:rPr lang="en-US" dirty="0">
                <a:latin typeface="Tahoma" charset="0"/>
                <a:ea typeface="Tahoma" charset="0"/>
              </a:rPr>
              <a:t> and other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dirty="0">
              <a:latin typeface="Tahoma" charset="0"/>
              <a:ea typeface="Tahoma" charset="0"/>
            </a:endParaRPr>
          </a:p>
          <a:p>
            <a:pPr lvl="2" eaLnBrk="1" hangingPunct="1">
              <a:defRPr/>
            </a:pPr>
            <a:r>
              <a:rPr lang="en-US" dirty="0">
                <a:latin typeface="Tahoma" charset="0"/>
                <a:ea typeface="Tahoma" charset="0"/>
              </a:rPr>
              <a:t>what would you do?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  <a:ea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  <a:ea typeface="Tahoma" charset="0"/>
              </a:rPr>
              <a:t>now suppose you have 4 symbols to encode</a:t>
            </a:r>
          </a:p>
          <a:p>
            <a:pPr lvl="2" eaLnBrk="1" hangingPunct="1">
              <a:defRPr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h</a:t>
            </a:r>
            <a:r>
              <a:rPr lang="en-US" dirty="0">
                <a:latin typeface="Tahoma" charset="0"/>
                <a:ea typeface="Tahoma" charset="0"/>
              </a:rPr>
              <a:t>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d</a:t>
            </a:r>
            <a:r>
              <a:rPr lang="en-US" dirty="0">
                <a:latin typeface="Tahoma" charset="0"/>
                <a:ea typeface="Tahoma" charset="0"/>
              </a:rPr>
              <a:t>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b</a:t>
            </a:r>
            <a:r>
              <a:rPr lang="en-US" dirty="0">
                <a:latin typeface="Tahoma" charset="0"/>
                <a:ea typeface="Tahoma" charset="0"/>
              </a:rPr>
              <a:t> and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z</a:t>
            </a:r>
            <a:endParaRPr lang="en-US" dirty="0">
              <a:latin typeface="Tahoma" charset="0"/>
              <a:ea typeface="Tahoma" charset="0"/>
            </a:endParaRPr>
          </a:p>
          <a:p>
            <a:pPr lvl="1" eaLnBrk="1" hangingPunct="1">
              <a:defRPr/>
            </a:pPr>
            <a:endParaRPr lang="en-US" dirty="0">
              <a:latin typeface="Tahoma" charset="0"/>
              <a:ea typeface="Tahoma" charset="0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  <a:ea typeface="Tahoma" charset="0"/>
              </a:rPr>
              <a:t>now suppose you have the following numbers to encode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  <a:ea typeface="Tahoma" charset="0"/>
              </a:rPr>
              <a:t>1, 3, 5 and 7</a:t>
            </a:r>
          </a:p>
        </p:txBody>
      </p:sp>
      <p:sp>
        <p:nvSpPr>
          <p:cNvPr id="2253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C4363757-23F1-F649-83DA-AA5D3F7FA2DC}" type="slidenum">
              <a:rPr lang="en-US" sz="1400">
                <a:latin typeface="Arial Narrow" charset="0"/>
                <a:cs typeface="Tahoma" charset="0"/>
              </a:rPr>
              <a:pPr/>
              <a:t>3</a:t>
            </a:fld>
            <a:endParaRPr lang="en-US" sz="1400">
              <a:latin typeface="Arial Narrow" charset="0"/>
              <a:cs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B4B3F-E8B5-4441-9C36-01B3CE5E52B8}"/>
              </a:ext>
            </a:extLst>
          </p:cNvPr>
          <p:cNvSpPr txBox="1"/>
          <p:nvPr/>
        </p:nvSpPr>
        <p:spPr>
          <a:xfrm rot="1830713">
            <a:off x="6702738" y="3141047"/>
            <a:ext cx="2245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What about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Quantum Computing!!!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Bias Notation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Idea:  add a large number to everything, to make everything look positive!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must subtract this “bias” from every representation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This representation is called 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dirty="0">
                <a:latin typeface="Tahoma" charset="0"/>
              </a:rPr>
              <a:t>Bias Notation</a:t>
            </a:r>
            <a:r>
              <a:rPr lang="ja-JP" altLang="en-US" dirty="0">
                <a:latin typeface="Tahoma" charset="0"/>
              </a:rPr>
              <a:t>”</a:t>
            </a:r>
            <a:r>
              <a:rPr lang="en-US" dirty="0">
                <a:latin typeface="Tahoma" charset="0"/>
              </a:rPr>
              <a:t>.</a:t>
            </a:r>
          </a:p>
        </p:txBody>
      </p:sp>
      <p:graphicFrame>
        <p:nvGraphicFramePr>
          <p:cNvPr id="73731" name="Object 4"/>
          <p:cNvGraphicFramePr>
            <a:graphicFrameLocks noChangeAspect="1"/>
          </p:cNvGraphicFramePr>
          <p:nvPr/>
        </p:nvGraphicFramePr>
        <p:xfrm>
          <a:off x="1400175" y="3286125"/>
          <a:ext cx="226218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800" imgH="444500" progId="Equation.3">
                  <p:embed/>
                </p:oleObj>
              </mc:Choice>
              <mc:Fallback>
                <p:oleObj name="Equation" r:id="rId3" imgW="9398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86125"/>
                        <a:ext cx="2262188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39"/>
          <p:cNvSpPr>
            <a:spLocks noChangeArrowheads="1"/>
          </p:cNvSpPr>
          <p:nvPr/>
        </p:nvSpPr>
        <p:spPr bwMode="auto">
          <a:xfrm>
            <a:off x="4191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73733" name="Rectangle 40"/>
          <p:cNvSpPr>
            <a:spLocks noChangeArrowheads="1"/>
          </p:cNvSpPr>
          <p:nvPr/>
        </p:nvSpPr>
        <p:spPr bwMode="auto">
          <a:xfrm>
            <a:off x="4572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73734" name="Rectangle 41"/>
          <p:cNvSpPr>
            <a:spLocks noChangeArrowheads="1"/>
          </p:cNvSpPr>
          <p:nvPr/>
        </p:nvSpPr>
        <p:spPr bwMode="auto">
          <a:xfrm>
            <a:off x="4953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0</a:t>
            </a:r>
          </a:p>
        </p:txBody>
      </p:sp>
      <p:sp>
        <p:nvSpPr>
          <p:cNvPr id="73735" name="Rectangle 42"/>
          <p:cNvSpPr>
            <a:spLocks noChangeArrowheads="1"/>
          </p:cNvSpPr>
          <p:nvPr/>
        </p:nvSpPr>
        <p:spPr bwMode="auto">
          <a:xfrm>
            <a:off x="5334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73736" name="Rectangle 43"/>
          <p:cNvSpPr>
            <a:spLocks noChangeArrowheads="1"/>
          </p:cNvSpPr>
          <p:nvPr/>
        </p:nvSpPr>
        <p:spPr bwMode="auto">
          <a:xfrm>
            <a:off x="5715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0</a:t>
            </a:r>
          </a:p>
        </p:txBody>
      </p:sp>
      <p:sp>
        <p:nvSpPr>
          <p:cNvPr id="73737" name="Rectangle 44"/>
          <p:cNvSpPr>
            <a:spLocks noChangeArrowheads="1"/>
          </p:cNvSpPr>
          <p:nvPr/>
        </p:nvSpPr>
        <p:spPr bwMode="auto">
          <a:xfrm>
            <a:off x="6096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73738" name="Rectangle 45"/>
          <p:cNvSpPr>
            <a:spLocks noChangeArrowheads="1"/>
          </p:cNvSpPr>
          <p:nvPr/>
        </p:nvSpPr>
        <p:spPr bwMode="auto">
          <a:xfrm>
            <a:off x="6477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73739" name="Rectangle 46"/>
          <p:cNvSpPr>
            <a:spLocks noChangeArrowheads="1"/>
          </p:cNvSpPr>
          <p:nvPr/>
        </p:nvSpPr>
        <p:spPr bwMode="auto">
          <a:xfrm>
            <a:off x="6858000" y="3667125"/>
            <a:ext cx="3810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Tahoma" charset="0"/>
                <a:cs typeface="Tahoma" charset="0"/>
              </a:rPr>
              <a:t>0</a:t>
            </a:r>
          </a:p>
        </p:txBody>
      </p:sp>
      <p:sp>
        <p:nvSpPr>
          <p:cNvPr id="73740" name="Text Box 56"/>
          <p:cNvSpPr txBox="1">
            <a:spLocks noChangeArrowheads="1"/>
          </p:cNvSpPr>
          <p:nvPr/>
        </p:nvSpPr>
        <p:spPr bwMode="auto">
          <a:xfrm>
            <a:off x="6858000" y="3286125"/>
            <a:ext cx="46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0</a:t>
            </a:r>
          </a:p>
        </p:txBody>
      </p:sp>
      <p:sp>
        <p:nvSpPr>
          <p:cNvPr id="73741" name="Text Box 57"/>
          <p:cNvSpPr txBox="1">
            <a:spLocks noChangeArrowheads="1"/>
          </p:cNvSpPr>
          <p:nvPr/>
        </p:nvSpPr>
        <p:spPr bwMode="auto">
          <a:xfrm>
            <a:off x="4968875" y="3276600"/>
            <a:ext cx="46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5</a:t>
            </a:r>
          </a:p>
        </p:txBody>
      </p:sp>
      <p:sp>
        <p:nvSpPr>
          <p:cNvPr id="73742" name="Text Box 58"/>
          <p:cNvSpPr txBox="1">
            <a:spLocks noChangeArrowheads="1"/>
          </p:cNvSpPr>
          <p:nvPr/>
        </p:nvSpPr>
        <p:spPr bwMode="auto">
          <a:xfrm>
            <a:off x="5357813" y="3286125"/>
            <a:ext cx="465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4</a:t>
            </a:r>
          </a:p>
        </p:txBody>
      </p:sp>
      <p:sp>
        <p:nvSpPr>
          <p:cNvPr id="73743" name="Text Box 59"/>
          <p:cNvSpPr txBox="1">
            <a:spLocks noChangeArrowheads="1"/>
          </p:cNvSpPr>
          <p:nvPr/>
        </p:nvSpPr>
        <p:spPr bwMode="auto">
          <a:xfrm>
            <a:off x="5748338" y="3286125"/>
            <a:ext cx="465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3</a:t>
            </a:r>
          </a:p>
        </p:txBody>
      </p:sp>
      <p:sp>
        <p:nvSpPr>
          <p:cNvPr id="73744" name="Text Box 60"/>
          <p:cNvSpPr txBox="1">
            <a:spLocks noChangeArrowheads="1"/>
          </p:cNvSpPr>
          <p:nvPr/>
        </p:nvSpPr>
        <p:spPr bwMode="auto">
          <a:xfrm>
            <a:off x="6142038" y="3286125"/>
            <a:ext cx="465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2</a:t>
            </a:r>
          </a:p>
        </p:txBody>
      </p:sp>
      <p:sp>
        <p:nvSpPr>
          <p:cNvPr id="73745" name="Text Box 61"/>
          <p:cNvSpPr txBox="1">
            <a:spLocks noChangeArrowheads="1"/>
          </p:cNvSpPr>
          <p:nvPr/>
        </p:nvSpPr>
        <p:spPr bwMode="auto">
          <a:xfrm>
            <a:off x="6524625" y="3286125"/>
            <a:ext cx="46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1</a:t>
            </a:r>
          </a:p>
        </p:txBody>
      </p:sp>
      <p:sp>
        <p:nvSpPr>
          <p:cNvPr id="73746" name="Text Box 62"/>
          <p:cNvSpPr txBox="1">
            <a:spLocks noChangeArrowheads="1"/>
          </p:cNvSpPr>
          <p:nvPr/>
        </p:nvSpPr>
        <p:spPr bwMode="auto">
          <a:xfrm>
            <a:off x="4564063" y="3276600"/>
            <a:ext cx="465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6</a:t>
            </a:r>
          </a:p>
        </p:txBody>
      </p:sp>
      <p:sp>
        <p:nvSpPr>
          <p:cNvPr id="73747" name="Text Box 63"/>
          <p:cNvSpPr txBox="1">
            <a:spLocks noChangeArrowheads="1"/>
          </p:cNvSpPr>
          <p:nvPr/>
        </p:nvSpPr>
        <p:spPr bwMode="auto">
          <a:xfrm>
            <a:off x="4191000" y="3276600"/>
            <a:ext cx="46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2</a:t>
            </a:r>
            <a:r>
              <a:rPr lang="en-US" b="0" baseline="30000">
                <a:latin typeface="Tahoma" charset="0"/>
                <a:cs typeface="Tahoma" charset="0"/>
              </a:rPr>
              <a:t>7</a:t>
            </a: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1400175" y="4645025"/>
            <a:ext cx="6180138" cy="1709738"/>
            <a:chOff x="882" y="2640"/>
            <a:chExt cx="3893" cy="1077"/>
          </a:xfrm>
        </p:grpSpPr>
        <p:sp>
          <p:nvSpPr>
            <p:cNvPr id="73751" name="Text Box 64"/>
            <p:cNvSpPr txBox="1">
              <a:spLocks noChangeArrowheads="1"/>
            </p:cNvSpPr>
            <p:nvPr/>
          </p:nvSpPr>
          <p:spPr bwMode="auto">
            <a:xfrm>
              <a:off x="882" y="2766"/>
              <a:ext cx="154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Ex: (Bias = 127)</a:t>
              </a:r>
            </a:p>
          </p:txBody>
        </p:sp>
        <p:sp>
          <p:nvSpPr>
            <p:cNvPr id="73752" name="Line 65"/>
            <p:cNvSpPr>
              <a:spLocks noChangeShapeType="1"/>
            </p:cNvSpPr>
            <p:nvPr/>
          </p:nvSpPr>
          <p:spPr bwMode="auto">
            <a:xfrm flipH="1">
              <a:off x="3253" y="3446"/>
              <a:ext cx="14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3" name="Text Box 67"/>
            <p:cNvSpPr txBox="1">
              <a:spLocks noChangeArrowheads="1"/>
            </p:cNvSpPr>
            <p:nvPr/>
          </p:nvSpPr>
          <p:spPr bwMode="auto">
            <a:xfrm>
              <a:off x="3338" y="2640"/>
              <a:ext cx="140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6 * 1   =       6</a:t>
              </a:r>
            </a:p>
          </p:txBody>
        </p:sp>
        <p:sp>
          <p:nvSpPr>
            <p:cNvPr id="73754" name="Text Box 69"/>
            <p:cNvSpPr txBox="1">
              <a:spLocks noChangeArrowheads="1"/>
            </p:cNvSpPr>
            <p:nvPr/>
          </p:nvSpPr>
          <p:spPr bwMode="auto">
            <a:xfrm>
              <a:off x="3186" y="2909"/>
              <a:ext cx="158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13 * 16   =   208</a:t>
              </a:r>
            </a:p>
          </p:txBody>
        </p:sp>
        <p:sp>
          <p:nvSpPr>
            <p:cNvPr id="73755" name="Text Box 70"/>
            <p:cNvSpPr txBox="1">
              <a:spLocks noChangeArrowheads="1"/>
            </p:cNvSpPr>
            <p:nvPr/>
          </p:nvSpPr>
          <p:spPr bwMode="auto">
            <a:xfrm>
              <a:off x="3213" y="3177"/>
              <a:ext cx="15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	      - 127</a:t>
              </a:r>
            </a:p>
          </p:txBody>
        </p:sp>
        <p:sp>
          <p:nvSpPr>
            <p:cNvPr id="73756" name="Text Box 71"/>
            <p:cNvSpPr txBox="1">
              <a:spLocks noChangeArrowheads="1"/>
            </p:cNvSpPr>
            <p:nvPr/>
          </p:nvSpPr>
          <p:spPr bwMode="auto">
            <a:xfrm>
              <a:off x="3271" y="3426"/>
              <a:ext cx="13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Tahoma" charset="0"/>
                  <a:cs typeface="Tahoma" charset="0"/>
                </a:rPr>
                <a:t>	        87</a:t>
              </a:r>
            </a:p>
          </p:txBody>
        </p:sp>
      </p:grpSp>
      <p:sp>
        <p:nvSpPr>
          <p:cNvPr id="271432" name="Text Box 72"/>
          <p:cNvSpPr txBox="1">
            <a:spLocks noChangeArrowheads="1"/>
          </p:cNvSpPr>
          <p:nvPr/>
        </p:nvSpPr>
        <p:spPr bwMode="auto">
          <a:xfrm>
            <a:off x="669925" y="5602288"/>
            <a:ext cx="2843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>
                <a:latin typeface="Tahoma" charset="0"/>
                <a:cs typeface="Tahoma" charset="0"/>
              </a:rPr>
              <a:t>Why?  Monotonicity</a:t>
            </a:r>
          </a:p>
        </p:txBody>
      </p:sp>
      <p:sp>
        <p:nvSpPr>
          <p:cNvPr id="7375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986DCF6-BF5C-BD41-A825-E28D4CE8E1BD}" type="slidenum">
              <a:rPr lang="en-US" sz="1400">
                <a:latin typeface="Arial Narrow" charset="0"/>
                <a:cs typeface="Tahoma" charset="0"/>
              </a:rPr>
              <a:pPr/>
              <a:t>30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43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Floating-Point Representation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Another way to represent numbers is to use a notation similar to Scientific Notation.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This format can be used to represent numbers with fractions (3.90 x 10</a:t>
            </a:r>
            <a:r>
              <a:rPr lang="en-US" baseline="30000" dirty="0">
                <a:latin typeface="Tahoma" charset="0"/>
              </a:rPr>
              <a:t>-4</a:t>
            </a:r>
            <a:r>
              <a:rPr lang="en-US" dirty="0">
                <a:latin typeface="Tahoma" charset="0"/>
              </a:rPr>
              <a:t>), very small numbers (1.60 x 10</a:t>
            </a:r>
            <a:r>
              <a:rPr lang="en-US" baseline="30000" dirty="0">
                <a:latin typeface="Tahoma" charset="0"/>
              </a:rPr>
              <a:t>-19</a:t>
            </a:r>
            <a:r>
              <a:rPr lang="en-US" dirty="0">
                <a:latin typeface="Tahoma" charset="0"/>
              </a:rPr>
              <a:t>), and large numbers (6.02 x 10</a:t>
            </a:r>
            <a:r>
              <a:rPr lang="en-US" baseline="30000" dirty="0">
                <a:latin typeface="Tahoma" charset="0"/>
              </a:rPr>
              <a:t>23</a:t>
            </a:r>
            <a:r>
              <a:rPr lang="en-US" dirty="0">
                <a:latin typeface="Tahoma" charset="0"/>
              </a:rPr>
              <a:t>).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This notation uses two fields to represent each number. The first part represents a normalized fraction (called the </a:t>
            </a:r>
            <a:r>
              <a:rPr lang="en-US" dirty="0" err="1">
                <a:latin typeface="Tahoma" charset="0"/>
              </a:rPr>
              <a:t>significand</a:t>
            </a:r>
            <a:r>
              <a:rPr lang="en-US" dirty="0">
                <a:latin typeface="Tahoma" charset="0"/>
              </a:rPr>
              <a:t>), and the second part represents the exponent (i.e. the position of the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dirty="0">
                <a:latin typeface="Tahoma" charset="0"/>
              </a:rPr>
              <a:t>floating</a:t>
            </a:r>
            <a:r>
              <a:rPr lang="ja-JP" altLang="en-US" dirty="0">
                <a:latin typeface="Tahoma" charset="0"/>
              </a:rPr>
              <a:t>”</a:t>
            </a:r>
            <a:r>
              <a:rPr lang="en-US" dirty="0">
                <a:latin typeface="Tahoma" charset="0"/>
              </a:rPr>
              <a:t> binary point). </a:t>
            </a:r>
          </a:p>
        </p:txBody>
      </p:sp>
      <p:graphicFrame>
        <p:nvGraphicFramePr>
          <p:cNvPr id="75779" name="Object 4"/>
          <p:cNvGraphicFramePr>
            <a:graphicFrameLocks noChangeAspect="1"/>
          </p:cNvGraphicFramePr>
          <p:nvPr/>
        </p:nvGraphicFramePr>
        <p:xfrm>
          <a:off x="2590800" y="4716463"/>
          <a:ext cx="42068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228600" progId="Equation.3">
                  <p:embed/>
                </p:oleObj>
              </mc:Choice>
              <mc:Fallback>
                <p:oleObj name="Equation" r:id="rId3" imgW="2032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716463"/>
                        <a:ext cx="42068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0" name="Rectangle 5"/>
          <p:cNvSpPr>
            <a:spLocks noChangeArrowheads="1"/>
          </p:cNvSpPr>
          <p:nvPr/>
        </p:nvSpPr>
        <p:spPr bwMode="auto">
          <a:xfrm>
            <a:off x="3611563" y="5272088"/>
            <a:ext cx="3657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Tahoma" charset="0"/>
              <a:cs typeface="Tahoma" charset="0"/>
            </a:endParaRPr>
          </a:p>
        </p:txBody>
      </p:sp>
      <p:sp>
        <p:nvSpPr>
          <p:cNvPr id="75781" name="Text Box 7"/>
          <p:cNvSpPr txBox="1">
            <a:spLocks noChangeArrowheads="1"/>
          </p:cNvSpPr>
          <p:nvPr/>
        </p:nvSpPr>
        <p:spPr bwMode="auto">
          <a:xfrm>
            <a:off x="4068763" y="5318125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Normalized Fraction</a:t>
            </a:r>
          </a:p>
        </p:txBody>
      </p:sp>
      <p:sp>
        <p:nvSpPr>
          <p:cNvPr id="75782" name="Text Box 10"/>
          <p:cNvSpPr txBox="1">
            <a:spLocks noChangeArrowheads="1"/>
          </p:cNvSpPr>
          <p:nvPr/>
        </p:nvSpPr>
        <p:spPr bwMode="auto">
          <a:xfrm>
            <a:off x="1970088" y="5986463"/>
            <a:ext cx="187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altLang="ja-JP" sz="1800" b="0">
                <a:latin typeface="Tahoma" charset="0"/>
                <a:cs typeface="Tahoma" charset="0"/>
              </a:rPr>
              <a:t>“dynamic range”</a:t>
            </a:r>
            <a:endParaRPr lang="en-US" sz="1800" b="0">
              <a:latin typeface="Tahoma" charset="0"/>
              <a:cs typeface="Tahoma" charset="0"/>
            </a:endParaRPr>
          </a:p>
        </p:txBody>
      </p:sp>
      <p:sp>
        <p:nvSpPr>
          <p:cNvPr id="75783" name="Text Box 9"/>
          <p:cNvSpPr txBox="1">
            <a:spLocks noChangeArrowheads="1"/>
          </p:cNvSpPr>
          <p:nvPr/>
        </p:nvSpPr>
        <p:spPr bwMode="auto">
          <a:xfrm>
            <a:off x="4221163" y="5986463"/>
            <a:ext cx="1971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altLang="ja-JP" sz="1800" b="0">
                <a:latin typeface="Tahoma" charset="0"/>
                <a:cs typeface="Tahoma" charset="0"/>
              </a:rPr>
              <a:t>“bits of accuracy”</a:t>
            </a:r>
            <a:endParaRPr lang="en-US" sz="1800" b="0">
              <a:latin typeface="Tahoma" charset="0"/>
              <a:cs typeface="Tahoma" charset="0"/>
            </a:endParaRPr>
          </a:p>
        </p:txBody>
      </p:sp>
      <p:sp>
        <p:nvSpPr>
          <p:cNvPr id="75784" name="AutoShape 12"/>
          <p:cNvSpPr>
            <a:spLocks/>
          </p:cNvSpPr>
          <p:nvPr/>
        </p:nvSpPr>
        <p:spPr bwMode="auto">
          <a:xfrm rot="5400000">
            <a:off x="5326063" y="4043363"/>
            <a:ext cx="228600" cy="3657600"/>
          </a:xfrm>
          <a:prstGeom prst="rightBrace">
            <a:avLst>
              <a:gd name="adj1" fmla="val 1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Tahoma" charset="0"/>
              <a:cs typeface="Tahoma" charset="0"/>
            </a:endParaRPr>
          </a:p>
        </p:txBody>
      </p:sp>
      <p:sp>
        <p:nvSpPr>
          <p:cNvPr id="75785" name="Rectangle 16"/>
          <p:cNvSpPr>
            <a:spLocks noChangeArrowheads="1"/>
          </p:cNvSpPr>
          <p:nvPr/>
        </p:nvSpPr>
        <p:spPr bwMode="auto">
          <a:xfrm>
            <a:off x="2239963" y="5272088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Tahoma" charset="0"/>
              <a:cs typeface="Tahoma" charset="0"/>
            </a:endParaRPr>
          </a:p>
        </p:txBody>
      </p:sp>
      <p:sp>
        <p:nvSpPr>
          <p:cNvPr id="75786" name="Text Box 17"/>
          <p:cNvSpPr txBox="1">
            <a:spLocks noChangeArrowheads="1"/>
          </p:cNvSpPr>
          <p:nvPr/>
        </p:nvSpPr>
        <p:spPr bwMode="auto">
          <a:xfrm>
            <a:off x="2274888" y="5272088"/>
            <a:ext cx="133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Exponent</a:t>
            </a:r>
          </a:p>
        </p:txBody>
      </p:sp>
      <p:sp>
        <p:nvSpPr>
          <p:cNvPr id="75787" name="AutoShape 18"/>
          <p:cNvSpPr>
            <a:spLocks/>
          </p:cNvSpPr>
          <p:nvPr/>
        </p:nvSpPr>
        <p:spPr bwMode="auto">
          <a:xfrm rot="5400000">
            <a:off x="2811463" y="5168900"/>
            <a:ext cx="228600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>
              <a:latin typeface="Tahoma" charset="0"/>
              <a:cs typeface="Tahoma" charset="0"/>
            </a:endParaRPr>
          </a:p>
        </p:txBody>
      </p:sp>
      <p:sp>
        <p:nvSpPr>
          <p:cNvPr id="7578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4170E397-3D2C-5B4D-9A14-C60BBDBB5CEA}" type="slidenum">
              <a:rPr lang="en-US" sz="1400">
                <a:latin typeface="Arial Narrow" charset="0"/>
                <a:cs typeface="Tahoma" charset="0"/>
              </a:rPr>
              <a:pPr/>
              <a:t>31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4"/>
          <p:cNvSpPr>
            <a:spLocks noChangeArrowheads="1"/>
          </p:cNvSpPr>
          <p:nvPr/>
        </p:nvSpPr>
        <p:spPr bwMode="auto">
          <a:xfrm>
            <a:off x="0" y="304800"/>
            <a:ext cx="9144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  <a:latin typeface="Comic Sans MS" charset="0"/>
                <a:cs typeface="Tahoma" charset="0"/>
              </a:rPr>
              <a:t>IEEE 754 Format</a:t>
            </a:r>
          </a:p>
        </p:txBody>
      </p:sp>
      <p:sp>
        <p:nvSpPr>
          <p:cNvPr id="77826" name="Rectangle 8"/>
          <p:cNvSpPr>
            <a:spLocks noChangeArrowheads="1"/>
          </p:cNvSpPr>
          <p:nvPr/>
        </p:nvSpPr>
        <p:spPr bwMode="auto">
          <a:xfrm>
            <a:off x="1544295" y="1478509"/>
            <a:ext cx="304800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27" name="AutoShape 11"/>
          <p:cNvSpPr>
            <a:spLocks/>
          </p:cNvSpPr>
          <p:nvPr/>
        </p:nvSpPr>
        <p:spPr bwMode="auto">
          <a:xfrm rot="5400000">
            <a:off x="1582395" y="1897609"/>
            <a:ext cx="228600" cy="304800"/>
          </a:xfrm>
          <a:prstGeom prst="rightBrace">
            <a:avLst>
              <a:gd name="adj1" fmla="val 1111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28" name="Text Box 12"/>
          <p:cNvSpPr txBox="1">
            <a:spLocks noChangeArrowheads="1"/>
          </p:cNvSpPr>
          <p:nvPr/>
        </p:nvSpPr>
        <p:spPr bwMode="auto">
          <a:xfrm>
            <a:off x="975028" y="2111886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dirty="0">
                <a:latin typeface="Tahoma" charset="0"/>
                <a:cs typeface="Tahoma" charset="0"/>
              </a:rPr>
              <a:t>1 bit</a:t>
            </a:r>
          </a:p>
        </p:txBody>
      </p:sp>
      <p:sp>
        <p:nvSpPr>
          <p:cNvPr id="77829" name="Text Box 15"/>
          <p:cNvSpPr txBox="1">
            <a:spLocks noChangeArrowheads="1"/>
          </p:cNvSpPr>
          <p:nvPr/>
        </p:nvSpPr>
        <p:spPr bwMode="auto">
          <a:xfrm>
            <a:off x="1495083" y="1478509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S</a:t>
            </a:r>
          </a:p>
        </p:txBody>
      </p:sp>
      <p:graphicFrame>
        <p:nvGraphicFramePr>
          <p:cNvPr id="7783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2736"/>
              </p:ext>
            </p:extLst>
          </p:nvPr>
        </p:nvGraphicFramePr>
        <p:xfrm>
          <a:off x="2047181" y="2840981"/>
          <a:ext cx="487838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228600" progId="Equation.3">
                  <p:embed/>
                </p:oleObj>
              </mc:Choice>
              <mc:Fallback>
                <p:oleObj name="Equation" r:id="rId2" imgW="21209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81" y="2840981"/>
                        <a:ext cx="4878388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Rectangle 21"/>
          <p:cNvSpPr>
            <a:spLocks noChangeArrowheads="1"/>
          </p:cNvSpPr>
          <p:nvPr/>
        </p:nvSpPr>
        <p:spPr bwMode="auto">
          <a:xfrm>
            <a:off x="199682" y="4652666"/>
            <a:ext cx="304800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32" name="AutoShape 24"/>
          <p:cNvSpPr>
            <a:spLocks/>
          </p:cNvSpPr>
          <p:nvPr/>
        </p:nvSpPr>
        <p:spPr bwMode="auto">
          <a:xfrm rot="5400000">
            <a:off x="237782" y="5071766"/>
            <a:ext cx="228600" cy="304800"/>
          </a:xfrm>
          <a:prstGeom prst="rightBrace">
            <a:avLst>
              <a:gd name="adj1" fmla="val 1111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33" name="Text Box 25"/>
          <p:cNvSpPr txBox="1">
            <a:spLocks noChangeArrowheads="1"/>
          </p:cNvSpPr>
          <p:nvPr/>
        </p:nvSpPr>
        <p:spPr bwMode="auto">
          <a:xfrm>
            <a:off x="115142" y="5273378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dirty="0">
                <a:latin typeface="Tahoma" charset="0"/>
                <a:cs typeface="Tahoma" charset="0"/>
              </a:rPr>
              <a:t>1 bit</a:t>
            </a:r>
          </a:p>
        </p:txBody>
      </p:sp>
      <p:sp>
        <p:nvSpPr>
          <p:cNvPr id="77834" name="Text Box 27"/>
          <p:cNvSpPr txBox="1">
            <a:spLocks noChangeArrowheads="1"/>
          </p:cNvSpPr>
          <p:nvPr/>
        </p:nvSpPr>
        <p:spPr bwMode="auto">
          <a:xfrm>
            <a:off x="1305375" y="5273378"/>
            <a:ext cx="12394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dirty="0">
                <a:latin typeface="Tahoma" charset="0"/>
                <a:cs typeface="Tahoma" charset="0"/>
              </a:rPr>
              <a:t>11 bits</a:t>
            </a:r>
          </a:p>
        </p:txBody>
      </p:sp>
      <p:sp>
        <p:nvSpPr>
          <p:cNvPr id="77835" name="Text Box 28"/>
          <p:cNvSpPr txBox="1">
            <a:spLocks noChangeArrowheads="1"/>
          </p:cNvSpPr>
          <p:nvPr/>
        </p:nvSpPr>
        <p:spPr bwMode="auto">
          <a:xfrm>
            <a:off x="150469" y="4652666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S</a:t>
            </a:r>
          </a:p>
        </p:txBody>
      </p:sp>
      <p:grpSp>
        <p:nvGrpSpPr>
          <p:cNvPr id="77836" name="Group 65"/>
          <p:cNvGrpSpPr>
            <a:grpSpLocks/>
          </p:cNvGrpSpPr>
          <p:nvPr/>
        </p:nvGrpSpPr>
        <p:grpSpPr bwMode="auto">
          <a:xfrm>
            <a:off x="2638082" y="4652666"/>
            <a:ext cx="6359525" cy="1082675"/>
            <a:chOff x="314" y="2784"/>
            <a:chExt cx="4006" cy="682"/>
          </a:xfrm>
        </p:grpSpPr>
        <p:sp>
          <p:nvSpPr>
            <p:cNvPr id="77884" name="Rectangle 19"/>
            <p:cNvSpPr>
              <a:spLocks noChangeArrowheads="1"/>
            </p:cNvSpPr>
            <p:nvPr/>
          </p:nvSpPr>
          <p:spPr bwMode="auto">
            <a:xfrm>
              <a:off x="314" y="2784"/>
              <a:ext cx="4006" cy="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77885" name="AutoShape 23"/>
            <p:cNvSpPr>
              <a:spLocks/>
            </p:cNvSpPr>
            <p:nvPr/>
          </p:nvSpPr>
          <p:spPr bwMode="auto">
            <a:xfrm rot="5400000">
              <a:off x="2275" y="1130"/>
              <a:ext cx="103" cy="3987"/>
            </a:xfrm>
            <a:prstGeom prst="rightBrace">
              <a:avLst>
                <a:gd name="adj1" fmla="val 32257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77886" name="Text Box 26"/>
            <p:cNvSpPr txBox="1">
              <a:spLocks noChangeArrowheads="1"/>
            </p:cNvSpPr>
            <p:nvPr/>
          </p:nvSpPr>
          <p:spPr bwMode="auto">
            <a:xfrm>
              <a:off x="2000" y="3175"/>
              <a:ext cx="78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Tahoma" charset="0"/>
                  <a:cs typeface="Tahoma" charset="0"/>
                </a:rPr>
                <a:t>52 bits</a:t>
              </a:r>
            </a:p>
          </p:txBody>
        </p:sp>
        <p:sp>
          <p:nvSpPr>
            <p:cNvPr id="77887" name="Text Box 29"/>
            <p:cNvSpPr txBox="1">
              <a:spLocks noChangeArrowheads="1"/>
            </p:cNvSpPr>
            <p:nvPr/>
          </p:nvSpPr>
          <p:spPr bwMode="auto">
            <a:xfrm>
              <a:off x="1889" y="2784"/>
              <a:ext cx="9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latin typeface="Tahoma" charset="0"/>
                  <a:cs typeface="Tahoma" charset="0"/>
                </a:rPr>
                <a:t>Significand</a:t>
              </a:r>
            </a:p>
          </p:txBody>
        </p:sp>
      </p:grpSp>
      <p:grpSp>
        <p:nvGrpSpPr>
          <p:cNvPr id="77837" name="Group 64"/>
          <p:cNvGrpSpPr>
            <a:grpSpLocks/>
          </p:cNvGrpSpPr>
          <p:nvPr/>
        </p:nvGrpSpPr>
        <p:grpSpPr bwMode="auto">
          <a:xfrm>
            <a:off x="526707" y="4652666"/>
            <a:ext cx="2133600" cy="685800"/>
            <a:chOff x="4320" y="2784"/>
            <a:chExt cx="1344" cy="432"/>
          </a:xfrm>
        </p:grpSpPr>
        <p:sp>
          <p:nvSpPr>
            <p:cNvPr id="77881" name="Rectangle 20"/>
            <p:cNvSpPr>
              <a:spLocks noChangeArrowheads="1"/>
            </p:cNvSpPr>
            <p:nvPr/>
          </p:nvSpPr>
          <p:spPr bwMode="auto">
            <a:xfrm>
              <a:off x="4320" y="2784"/>
              <a:ext cx="1344" cy="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77882" name="AutoShape 22"/>
            <p:cNvSpPr>
              <a:spLocks/>
            </p:cNvSpPr>
            <p:nvPr/>
          </p:nvSpPr>
          <p:spPr bwMode="auto">
            <a:xfrm rot="5400000">
              <a:off x="4920" y="2472"/>
              <a:ext cx="144" cy="1344"/>
            </a:xfrm>
            <a:prstGeom prst="rightBrace">
              <a:avLst>
                <a:gd name="adj1" fmla="val 77778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ahoma" charset="0"/>
                <a:cs typeface="Tahoma" charset="0"/>
              </a:endParaRPr>
            </a:p>
          </p:txBody>
        </p:sp>
        <p:sp>
          <p:nvSpPr>
            <p:cNvPr id="77883" name="Text Box 30"/>
            <p:cNvSpPr txBox="1">
              <a:spLocks noChangeArrowheads="1"/>
            </p:cNvSpPr>
            <p:nvPr/>
          </p:nvSpPr>
          <p:spPr bwMode="auto">
            <a:xfrm>
              <a:off x="4588" y="2784"/>
              <a:ext cx="79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latin typeface="Tahoma" charset="0"/>
                  <a:cs typeface="Tahoma" charset="0"/>
                </a:rPr>
                <a:t>Exponent</a:t>
              </a:r>
            </a:p>
          </p:txBody>
        </p:sp>
      </p:grpSp>
      <p:graphicFrame>
        <p:nvGraphicFramePr>
          <p:cNvPr id="7783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872258"/>
              </p:ext>
            </p:extLst>
          </p:nvPr>
        </p:nvGraphicFramePr>
        <p:xfrm>
          <a:off x="2024063" y="5981273"/>
          <a:ext cx="508476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71700" imgH="228600" progId="Equation.3">
                  <p:embed/>
                </p:oleObj>
              </mc:Choice>
              <mc:Fallback>
                <p:oleObj name="Equation" r:id="rId4" imgW="2171700" imgH="228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3" y="5981273"/>
                        <a:ext cx="5084763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9" name="Rectangle 6"/>
          <p:cNvSpPr>
            <a:spLocks noChangeArrowheads="1"/>
          </p:cNvSpPr>
          <p:nvPr/>
        </p:nvSpPr>
        <p:spPr bwMode="auto">
          <a:xfrm>
            <a:off x="3406433" y="1476922"/>
            <a:ext cx="3352800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40" name="AutoShape 10"/>
          <p:cNvSpPr>
            <a:spLocks/>
          </p:cNvSpPr>
          <p:nvPr/>
        </p:nvSpPr>
        <p:spPr bwMode="auto">
          <a:xfrm rot="5400000">
            <a:off x="4968533" y="372022"/>
            <a:ext cx="228600" cy="3352800"/>
          </a:xfrm>
          <a:prstGeom prst="rightBrace">
            <a:avLst>
              <a:gd name="adj1" fmla="val 12222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41" name="Text Box 13"/>
          <p:cNvSpPr txBox="1">
            <a:spLocks noChangeArrowheads="1"/>
          </p:cNvSpPr>
          <p:nvPr/>
        </p:nvSpPr>
        <p:spPr bwMode="auto">
          <a:xfrm>
            <a:off x="4562874" y="2083644"/>
            <a:ext cx="12394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dirty="0">
                <a:latin typeface="Tahoma" charset="0"/>
                <a:cs typeface="Tahoma" charset="0"/>
              </a:rPr>
              <a:t>23 bits</a:t>
            </a:r>
          </a:p>
        </p:txBody>
      </p:sp>
      <p:sp>
        <p:nvSpPr>
          <p:cNvPr id="77842" name="Text Box 16"/>
          <p:cNvSpPr txBox="1">
            <a:spLocks noChangeArrowheads="1"/>
          </p:cNvSpPr>
          <p:nvPr/>
        </p:nvSpPr>
        <p:spPr bwMode="auto">
          <a:xfrm>
            <a:off x="4320833" y="1476922"/>
            <a:ext cx="1439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Significand</a:t>
            </a:r>
          </a:p>
        </p:txBody>
      </p:sp>
      <p:sp>
        <p:nvSpPr>
          <p:cNvPr id="77845" name="Rectangle 7"/>
          <p:cNvSpPr>
            <a:spLocks noChangeArrowheads="1"/>
          </p:cNvSpPr>
          <p:nvPr/>
        </p:nvSpPr>
        <p:spPr bwMode="auto">
          <a:xfrm>
            <a:off x="1871320" y="1478509"/>
            <a:ext cx="1524000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46" name="AutoShape 9"/>
          <p:cNvSpPr>
            <a:spLocks/>
          </p:cNvSpPr>
          <p:nvPr/>
        </p:nvSpPr>
        <p:spPr bwMode="auto">
          <a:xfrm rot="5400000">
            <a:off x="2519020" y="1288009"/>
            <a:ext cx="228600" cy="1524000"/>
          </a:xfrm>
          <a:prstGeom prst="rightBrace">
            <a:avLst>
              <a:gd name="adj1" fmla="val 5555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77847" name="Text Box 14"/>
          <p:cNvSpPr txBox="1">
            <a:spLocks noChangeArrowheads="1"/>
          </p:cNvSpPr>
          <p:nvPr/>
        </p:nvSpPr>
        <p:spPr bwMode="auto">
          <a:xfrm>
            <a:off x="2463458" y="2099222"/>
            <a:ext cx="10438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dirty="0">
                <a:latin typeface="Tahoma" charset="0"/>
                <a:cs typeface="Tahoma" charset="0"/>
              </a:rPr>
              <a:t>8 bits</a:t>
            </a:r>
          </a:p>
        </p:txBody>
      </p:sp>
      <p:sp>
        <p:nvSpPr>
          <p:cNvPr id="77848" name="Text Box 17"/>
          <p:cNvSpPr txBox="1">
            <a:spLocks noChangeArrowheads="1"/>
          </p:cNvSpPr>
          <p:nvPr/>
        </p:nvSpPr>
        <p:spPr bwMode="auto">
          <a:xfrm>
            <a:off x="1991970" y="1478509"/>
            <a:ext cx="1268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Exponent</a:t>
            </a:r>
          </a:p>
        </p:txBody>
      </p:sp>
      <p:sp>
        <p:nvSpPr>
          <p:cNvPr id="77850" name="Rectangle 68"/>
          <p:cNvSpPr>
            <a:spLocks noChangeArrowheads="1"/>
          </p:cNvSpPr>
          <p:nvPr/>
        </p:nvSpPr>
        <p:spPr bwMode="auto">
          <a:xfrm>
            <a:off x="79375" y="739775"/>
            <a:ext cx="3813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ahoma" charset="0"/>
                <a:cs typeface="Tahoma" charset="0"/>
              </a:rPr>
              <a:t>Single-precision format</a:t>
            </a:r>
          </a:p>
        </p:txBody>
      </p:sp>
      <p:sp>
        <p:nvSpPr>
          <p:cNvPr id="77851" name="Rectangle 69"/>
          <p:cNvSpPr>
            <a:spLocks noChangeArrowheads="1"/>
          </p:cNvSpPr>
          <p:nvPr/>
        </p:nvSpPr>
        <p:spPr bwMode="auto">
          <a:xfrm>
            <a:off x="72922" y="4027487"/>
            <a:ext cx="39485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C00000"/>
                </a:solidFill>
                <a:latin typeface="Tahoma" charset="0"/>
                <a:cs typeface="Tahoma" charset="0"/>
              </a:rPr>
              <a:t>Double-precision format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IEEE 754 Floating-Point Formats</a:t>
            </a:r>
          </a:p>
        </p:txBody>
      </p:sp>
      <p:sp>
        <p:nvSpPr>
          <p:cNvPr id="7785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A020778F-D5D2-E043-8B31-49AE84B8106D}" type="slidenum">
              <a:rPr lang="en-US" sz="1400">
                <a:latin typeface="Arial Narrow" charset="0"/>
                <a:cs typeface="Tahoma" charset="0"/>
              </a:rPr>
              <a:pPr/>
              <a:t>32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BCA3-819A-0E44-A4C0-2178B1FDC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7878"/>
          </a:xfrm>
        </p:spPr>
        <p:txBody>
          <a:bodyPr/>
          <a:lstStyle/>
          <a:p>
            <a:r>
              <a:rPr lang="en-US"/>
              <a:t>IEEE 754 Single-precision </a:t>
            </a:r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A50FF-C402-824E-A26C-215A87CE5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D4DDA6-B687-7345-85C7-8C0967538C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0354" name="Picture 2" descr="What is wrong with my IEEE 754 floating point representation? - Stack  Overflow">
            <a:extLst>
              <a:ext uri="{FF2B5EF4-FFF2-40B4-BE49-F238E27FC236}">
                <a16:creationId xmlns:a16="http://schemas.microsoft.com/office/drawing/2014/main" id="{461E7BA6-E339-D446-BBB5-2B2AAD29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9144000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768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In Closing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Selecting encoding scheme has imp. implications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how this information can be processed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how much space it requires.</a:t>
            </a: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Computer arithmetic is constrained by finite encoding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Advantage:  it allows for complement arithmetic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Disadvantage:  it allows for overflows, numbers too big or small to be represented</a:t>
            </a: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Bit patterns can be interpreted in an endless number of ways, however important standards do exist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Two</a:t>
            </a:r>
            <a:r>
              <a:rPr lang="ja-JP" altLang="en-US" dirty="0">
                <a:latin typeface="Tahoma" charset="0"/>
              </a:rPr>
              <a:t>’</a:t>
            </a:r>
            <a:r>
              <a:rPr lang="en-US" dirty="0">
                <a:latin typeface="Tahoma" charset="0"/>
              </a:rPr>
              <a:t>s complement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IEEE 754 floating point</a:t>
            </a: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0728892C-72F1-F94C-B6C5-38710F6EF5D3}" type="slidenum">
              <a:rPr lang="en-US" sz="1400">
                <a:latin typeface="Arial Narrow" charset="0"/>
                <a:cs typeface="Tahoma" charset="0"/>
              </a:rPr>
              <a:pPr/>
              <a:t>34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C22B-E75D-B34C-A214-EFE6D6D6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6A514-79F4-E64D-AD5E-3021A9A81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/>
              <a:t>von </a:t>
            </a:r>
            <a:r>
              <a:rPr lang="en-US" dirty="0"/>
              <a:t>Neumann model of a computer</a:t>
            </a:r>
          </a:p>
          <a:p>
            <a:pPr lvl="1">
              <a:defRPr/>
            </a:pPr>
            <a:r>
              <a:rPr lang="en-US" dirty="0"/>
              <a:t>Instruction set architecture</a:t>
            </a:r>
          </a:p>
          <a:p>
            <a:pPr lvl="1">
              <a:defRPr/>
            </a:pPr>
            <a:r>
              <a:rPr lang="en-US" dirty="0"/>
              <a:t>MIPS instruction formats</a:t>
            </a:r>
          </a:p>
          <a:p>
            <a:pPr lvl="1">
              <a:defRPr/>
            </a:pPr>
            <a:r>
              <a:rPr lang="en-US" dirty="0"/>
              <a:t>Some MIPS instructions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C653-2CB9-864C-94C4-932BB68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361DD9-1C43-184F-81BE-5FF65DE377F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38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Encoding is an art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Choosing an appropriate and efficient encoding is a real engineering challenge (and an art)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Impacts design at many levels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Complexity (how hard to encode/decode)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Efficiency (#bits used, transmit energy)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Reliability (what happens with noise?)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Security (encryption)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2457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69E6C8B-56E3-7647-94D5-65F864B560B9}" type="slidenum">
              <a:rPr lang="en-US" sz="1400">
                <a:latin typeface="Arial Narrow" charset="0"/>
                <a:cs typeface="Tahoma" charset="0"/>
              </a:rPr>
              <a:pPr/>
              <a:t>4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Fixed-Length Encodings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What is fixed-length encoding?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All symbols are encoded using the same number of bits</a:t>
            </a: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When to use it?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If all symbols are equally likely (or we have no reason to expect otherwise)</a:t>
            </a:r>
          </a:p>
          <a:p>
            <a:pPr lvl="1" eaLnBrk="1" hangingPunct="1">
              <a:defRPr/>
            </a:pPr>
            <a:endParaRPr lang="en-US" dirty="0">
              <a:latin typeface="Tahoma" charset="0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When not to use it?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When some symbols are more likely, while some are rare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  <a:sym typeface="Wingdings"/>
              </a:rPr>
              <a:t>What to use then: Variable-length encoding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  <a:sym typeface="Wingdings"/>
              </a:rPr>
              <a:t>Example: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  <a:sym typeface="Wingdings"/>
              </a:rPr>
              <a:t>Suppose probabilities using an getting an X, Y, or Z are 55%, 30%,and 15% 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  <a:sym typeface="Wingdings"/>
              </a:rPr>
              <a:t>How would we encode them?</a:t>
            </a:r>
            <a:endParaRPr lang="en-US" dirty="0">
              <a:latin typeface="Tahoma" charset="0"/>
            </a:endParaRPr>
          </a:p>
        </p:txBody>
      </p:sp>
      <p:sp>
        <p:nvSpPr>
          <p:cNvPr id="2662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B3316F4-2835-4A4E-84A3-C3264DDE69D0}" type="slidenum">
              <a:rPr lang="en-US" sz="1400">
                <a:latin typeface="Arial Narrow" charset="0"/>
                <a:cs typeface="Tahoma" charset="0"/>
              </a:rPr>
              <a:pPr/>
              <a:t>5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Fixed-Length Encodings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Length of a fixed-length code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use as many bits as needed to unambiguously represent all symbols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1 bit suffices for 2 symbols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2 bits suffice for …?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n bits suffice for …?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how many bits needed for M symbols?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ex. Decimal digits 10 = {0,1,2,3,4,5,6,7,8,9}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4-bit binary code:  0000 to 1001</a:t>
            </a:r>
          </a:p>
          <a:p>
            <a:pPr marL="0" indent="0" eaLnBrk="1" hangingPunct="1">
              <a:buFont typeface="Wingdings 2" charset="0"/>
              <a:buNone/>
              <a:defRPr/>
            </a:pPr>
            <a:endParaRPr lang="en-US" dirty="0">
              <a:latin typeface="Tahoma" charset="0"/>
              <a:ea typeface="Tahoma"/>
            </a:endParaRP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ex. ~84 English characters = {A-Z (26), a-z (26), 0-9 (10), punctuation (8), math (9), financial (5)}</a:t>
            </a:r>
          </a:p>
          <a:p>
            <a:pPr lvl="2" eaLnBrk="1" hangingPunct="1">
              <a:defRPr/>
            </a:pPr>
            <a:r>
              <a:rPr lang="en-US" dirty="0">
                <a:latin typeface="Tahoma" charset="0"/>
              </a:rPr>
              <a:t>7-bit ASCII (American Standard Code for Information Interchange)</a:t>
            </a:r>
          </a:p>
          <a:p>
            <a:pPr eaLnBrk="1" hangingPunct="1">
              <a:defRPr/>
            </a:pPr>
            <a:endParaRPr lang="en-US" dirty="0">
              <a:latin typeface="Tahoma" charset="0"/>
              <a:ea typeface="Tahoma"/>
            </a:endParaRPr>
          </a:p>
        </p:txBody>
      </p:sp>
      <p:graphicFrame>
        <p:nvGraphicFramePr>
          <p:cNvPr id="28676" name="Object 5"/>
          <p:cNvGraphicFramePr>
            <a:graphicFrameLocks noChangeAspect="1"/>
          </p:cNvGraphicFramePr>
          <p:nvPr/>
        </p:nvGraphicFramePr>
        <p:xfrm>
          <a:off x="5413375" y="4175125"/>
          <a:ext cx="2921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27200" imgH="241300" progId="Equation.3">
                  <p:embed/>
                </p:oleObj>
              </mc:Choice>
              <mc:Fallback>
                <p:oleObj name="Equation" r:id="rId3" imgW="17272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75" y="4175125"/>
                        <a:ext cx="29210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873875" y="3100388"/>
          <a:ext cx="1387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60400" imgH="241300" progId="Equation.3">
                  <p:embed/>
                </p:oleObj>
              </mc:Choice>
              <mc:Fallback>
                <p:oleObj name="Equation" r:id="rId5" imgW="660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3100388"/>
                        <a:ext cx="13874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3733800" y="6172200"/>
          <a:ext cx="273208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51000" imgH="241300" progId="Equation.3">
                  <p:embed/>
                </p:oleObj>
              </mc:Choice>
              <mc:Fallback>
                <p:oleObj name="Equation" r:id="rId7" imgW="16510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6172200"/>
                        <a:ext cx="2732088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03D53177-0E52-8647-AF2D-2A6C590BFD44}" type="slidenum">
              <a:rPr lang="en-US" sz="1400">
                <a:latin typeface="Arial Narrow" charset="0"/>
                <a:cs typeface="Tahoma" charset="0"/>
              </a:rPr>
              <a:pPr/>
              <a:t>6</a:t>
            </a:fld>
            <a:endParaRPr lang="en-US" sz="1400">
              <a:latin typeface="Arial Narrow" charset="0"/>
              <a:cs typeface="Tahoma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70BF1-DCA6-B844-9AB3-7A3F2BAD3919}"/>
              </a:ext>
            </a:extLst>
          </p:cNvPr>
          <p:cNvGrpSpPr/>
          <p:nvPr/>
        </p:nvGrpSpPr>
        <p:grpSpPr>
          <a:xfrm>
            <a:off x="6465888" y="2477672"/>
            <a:ext cx="1687512" cy="626476"/>
            <a:chOff x="6465888" y="2477672"/>
            <a:chExt cx="1687512" cy="62647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18FD1D-1091-F149-B82B-50D901FDAE87}"/>
                </a:ext>
              </a:extLst>
            </p:cNvPr>
            <p:cNvSpPr txBox="1"/>
            <p:nvPr/>
          </p:nvSpPr>
          <p:spPr>
            <a:xfrm>
              <a:off x="6465888" y="2477672"/>
              <a:ext cx="466794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0" dirty="0"/>
                <a:t>ceil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DCA3B0-379B-8A44-B33C-7F531F47080B}"/>
                </a:ext>
              </a:extLst>
            </p:cNvPr>
            <p:cNvCxnSpPr/>
            <p:nvPr/>
          </p:nvCxnSpPr>
          <p:spPr bwMode="auto">
            <a:xfrm>
              <a:off x="6797675" y="2819400"/>
              <a:ext cx="136525" cy="284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C6C76-383E-D841-A015-CE0B335BE9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96356" y="2731588"/>
              <a:ext cx="1057044" cy="368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Encoding Characters</a:t>
            </a:r>
          </a:p>
        </p:txBody>
      </p:sp>
      <p:pic>
        <p:nvPicPr>
          <p:cNvPr id="30722" name="Picture 5" descr="AsciiTabl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61" r="-10461"/>
          <a:stretch>
            <a:fillRect/>
          </a:stretch>
        </p:blipFill>
        <p:spPr>
          <a:xfrm>
            <a:off x="0" y="1514475"/>
            <a:ext cx="9144000" cy="53435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63" y="701675"/>
            <a:ext cx="9126537" cy="2117725"/>
          </a:xfrm>
        </p:spPr>
        <p:txBody>
          <a:bodyPr/>
          <a:lstStyle/>
          <a:p>
            <a:pPr>
              <a:defRPr/>
            </a:pPr>
            <a:r>
              <a:rPr lang="en-US" dirty="0"/>
              <a:t>ASCII Code:  use 7 bits to encode 128 characters</a:t>
            </a:r>
          </a:p>
        </p:txBody>
      </p:sp>
      <p:sp>
        <p:nvSpPr>
          <p:cNvPr id="3072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B10FE75-8D6C-9949-A3AC-D0287FF82CAB}" type="slidenum">
              <a:rPr lang="en-US" sz="1400">
                <a:latin typeface="Arial Narrow" charset="0"/>
                <a:cs typeface="Tahoma" charset="0"/>
              </a:rPr>
              <a:pPr/>
              <a:t>7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Encoding More Characters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Tahoma" charset="0"/>
                <a:cs typeface="Tahoma" charset="0"/>
              </a:rPr>
              <a:t>ASCII is biased towards western languages, esp. English</a:t>
            </a:r>
          </a:p>
          <a:p>
            <a:pPr eaLnBrk="1" hangingPunct="1">
              <a:defRPr/>
            </a:pPr>
            <a:r>
              <a:rPr lang="en-US" sz="2400" dirty="0">
                <a:latin typeface="Tahoma" charset="0"/>
                <a:cs typeface="Tahoma" charset="0"/>
              </a:rPr>
              <a:t>In fact, many more than 256 chars in common use:</a:t>
            </a:r>
            <a:br>
              <a:rPr lang="en-US" sz="2400" dirty="0">
                <a:latin typeface="Tahoma" charset="0"/>
                <a:cs typeface="Tahoma" charset="0"/>
              </a:rPr>
            </a:br>
            <a:r>
              <a:rPr lang="en-US" sz="2400" dirty="0">
                <a:latin typeface="Tahoma" charset="0"/>
                <a:cs typeface="Tahoma" charset="0"/>
              </a:rPr>
              <a:t>	</a:t>
            </a:r>
            <a:r>
              <a:rPr lang="en-US" sz="2400" dirty="0" err="1">
                <a:latin typeface="Tahoma" charset="0"/>
                <a:cs typeface="Tahoma" charset="0"/>
              </a:rPr>
              <a:t>â</a:t>
            </a:r>
            <a:r>
              <a:rPr lang="en-US" sz="2400" dirty="0">
                <a:latin typeface="Tahoma" charset="0"/>
                <a:cs typeface="Tahoma" charset="0"/>
              </a:rPr>
              <a:t>, </a:t>
            </a:r>
            <a:r>
              <a:rPr lang="en-US" sz="2400" dirty="0" err="1">
                <a:latin typeface="Tahoma" charset="0"/>
                <a:cs typeface="Tahoma" charset="0"/>
              </a:rPr>
              <a:t>ğ</a:t>
            </a:r>
            <a:r>
              <a:rPr lang="en-US" sz="2400" dirty="0">
                <a:latin typeface="Tahoma" charset="0"/>
                <a:cs typeface="Tahoma" charset="0"/>
              </a:rPr>
              <a:t>, </a:t>
            </a:r>
            <a:r>
              <a:rPr lang="en-US" sz="2400" dirty="0" err="1">
                <a:latin typeface="Tahoma" charset="0"/>
                <a:cs typeface="Tahoma" charset="0"/>
              </a:rPr>
              <a:t>ö</a:t>
            </a:r>
            <a:r>
              <a:rPr lang="en-US" sz="2400" dirty="0">
                <a:latin typeface="Tahoma" charset="0"/>
                <a:cs typeface="Tahoma" charset="0"/>
              </a:rPr>
              <a:t>, </a:t>
            </a:r>
            <a:r>
              <a:rPr lang="en-US" sz="2400" dirty="0" err="1">
                <a:latin typeface="Tahoma" charset="0"/>
                <a:cs typeface="Tahoma" charset="0"/>
              </a:rPr>
              <a:t>ñ</a:t>
            </a:r>
            <a:r>
              <a:rPr lang="en-US" sz="2400" dirty="0">
                <a:latin typeface="Tahoma" charset="0"/>
                <a:cs typeface="Tahoma" charset="0"/>
              </a:rPr>
              <a:t>, </a:t>
            </a:r>
            <a:r>
              <a:rPr lang="en-US" sz="2400" dirty="0" err="1">
                <a:latin typeface="Tahoma" charset="0"/>
                <a:cs typeface="Tahoma" charset="0"/>
              </a:rPr>
              <a:t>è</a:t>
            </a:r>
            <a:r>
              <a:rPr lang="en-US" sz="2400" dirty="0">
                <a:latin typeface="Tahoma" charset="0"/>
                <a:cs typeface="Tahoma" charset="0"/>
              </a:rPr>
              <a:t>, ¥, </a:t>
            </a:r>
            <a:r>
              <a:rPr lang="ja-JP" altLang="en-US" sz="2400">
                <a:latin typeface="Tahoma" charset="0"/>
                <a:cs typeface="Tahoma" charset="0"/>
              </a:rPr>
              <a:t>揗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ja-JP" altLang="en-US" sz="2400">
                <a:latin typeface="Tahoma" charset="0"/>
                <a:cs typeface="Tahoma" charset="0"/>
              </a:rPr>
              <a:t>敇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ja-JP" altLang="en-US" sz="2400">
                <a:latin typeface="Tahoma" charset="0"/>
                <a:cs typeface="Tahoma" charset="0"/>
              </a:rPr>
              <a:t>횝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ja-JP" altLang="en-US" sz="2400">
                <a:latin typeface="Tahoma" charset="0"/>
                <a:cs typeface="Tahoma" charset="0"/>
              </a:rPr>
              <a:t>カ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en-US" altLang="ja-JP" sz="2400" dirty="0" err="1">
                <a:latin typeface="Tahoma" charset="0"/>
                <a:cs typeface="Tahoma" charset="0"/>
              </a:rPr>
              <a:t>ℵ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en-US" altLang="ja-JP" sz="2400" dirty="0" err="1">
                <a:latin typeface="Tahoma" charset="0"/>
                <a:cs typeface="Tahoma" charset="0"/>
              </a:rPr>
              <a:t>ℷ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ru-RU" altLang="ja-JP" sz="2400" dirty="0">
                <a:latin typeface="Tahoma" charset="0"/>
                <a:cs typeface="Tahoma" charset="0"/>
              </a:rPr>
              <a:t>ж</a:t>
            </a:r>
            <a:r>
              <a:rPr lang="en-US" altLang="ja-JP" sz="2400" dirty="0">
                <a:latin typeface="Tahoma" charset="0"/>
                <a:cs typeface="Tahoma" charset="0"/>
              </a:rPr>
              <a:t>, </a:t>
            </a:r>
            <a:r>
              <a:rPr lang="th-TH" altLang="ja-JP" sz="2400" dirty="0" err="1">
                <a:latin typeface="Tahoma" charset="0"/>
                <a:cs typeface="Tahoma" charset="0"/>
              </a:rPr>
              <a:t>ค</a:t>
            </a:r>
            <a:endParaRPr lang="en-US" altLang="ja-JP" sz="2400" dirty="0">
              <a:latin typeface="Tahoma" charset="0"/>
              <a:cs typeface="Tahom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Tahoma" charset="0"/>
                <a:cs typeface="Tahoma" charset="0"/>
              </a:rPr>
              <a:t>Unicode is a worldwide standard that supports all languages, special characters, classic, and arcane</a:t>
            </a:r>
          </a:p>
          <a:p>
            <a:pPr lvl="1" eaLnBrk="1" hangingPunct="1">
              <a:defRPr/>
            </a:pPr>
            <a:r>
              <a:rPr lang="en-US" sz="2000" dirty="0">
                <a:latin typeface="Tahoma" charset="0"/>
                <a:ea typeface="Tahoma" charset="0"/>
              </a:rPr>
              <a:t>Several encoding variants, e.g. 16-bit (UTF-8)</a:t>
            </a:r>
            <a:endParaRPr lang="th-TH" sz="2000" dirty="0">
              <a:latin typeface="Tahoma" charset="0"/>
              <a:ea typeface="Tahoma" charset="0"/>
            </a:endParaRPr>
          </a:p>
        </p:txBody>
      </p:sp>
      <p:grpSp>
        <p:nvGrpSpPr>
          <p:cNvPr id="7" name="Group 131"/>
          <p:cNvGrpSpPr>
            <a:grpSpLocks/>
          </p:cNvGrpSpPr>
          <p:nvPr/>
        </p:nvGrpSpPr>
        <p:grpSpPr bwMode="auto">
          <a:xfrm>
            <a:off x="4397375" y="3657600"/>
            <a:ext cx="4289425" cy="419100"/>
            <a:chOff x="2770" y="2784"/>
            <a:chExt cx="2702" cy="264"/>
          </a:xfrm>
        </p:grpSpPr>
        <p:grpSp>
          <p:nvGrpSpPr>
            <p:cNvPr id="31837" name="Group 17"/>
            <p:cNvGrpSpPr>
              <a:grpSpLocks/>
            </p:cNvGrpSpPr>
            <p:nvPr/>
          </p:nvGrpSpPr>
          <p:grpSpPr bwMode="auto">
            <a:xfrm>
              <a:off x="4320" y="2808"/>
              <a:ext cx="1152" cy="240"/>
              <a:chOff x="2160" y="2832"/>
              <a:chExt cx="1152" cy="240"/>
            </a:xfrm>
          </p:grpSpPr>
          <p:sp>
            <p:nvSpPr>
              <p:cNvPr id="31839" name="Rectangle 9"/>
              <p:cNvSpPr>
                <a:spLocks noChangeArrowheads="1"/>
              </p:cNvSpPr>
              <p:nvPr/>
            </p:nvSpPr>
            <p:spPr bwMode="auto">
              <a:xfrm>
                <a:off x="216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0</a:t>
                </a:r>
              </a:p>
            </p:txBody>
          </p:sp>
          <p:sp>
            <p:nvSpPr>
              <p:cNvPr id="31840" name="Rectangle 10"/>
              <p:cNvSpPr>
                <a:spLocks noChangeArrowheads="1"/>
              </p:cNvSpPr>
              <p:nvPr/>
            </p:nvSpPr>
            <p:spPr bwMode="auto">
              <a:xfrm>
                <a:off x="230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41" name="Rectangle 11"/>
              <p:cNvSpPr>
                <a:spLocks noChangeArrowheads="1"/>
              </p:cNvSpPr>
              <p:nvPr/>
            </p:nvSpPr>
            <p:spPr bwMode="auto">
              <a:xfrm>
                <a:off x="244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42" name="Rectangle 12"/>
              <p:cNvSpPr>
                <a:spLocks noChangeArrowheads="1"/>
              </p:cNvSpPr>
              <p:nvPr/>
            </p:nvSpPr>
            <p:spPr bwMode="auto">
              <a:xfrm>
                <a:off x="2592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43" name="Rectangle 13"/>
              <p:cNvSpPr>
                <a:spLocks noChangeArrowheads="1"/>
              </p:cNvSpPr>
              <p:nvPr/>
            </p:nvSpPr>
            <p:spPr bwMode="auto">
              <a:xfrm>
                <a:off x="2736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44" name="Rectangle 14"/>
              <p:cNvSpPr>
                <a:spLocks noChangeArrowheads="1"/>
              </p:cNvSpPr>
              <p:nvPr/>
            </p:nvSpPr>
            <p:spPr bwMode="auto">
              <a:xfrm>
                <a:off x="288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45" name="Rectangle 15"/>
              <p:cNvSpPr>
                <a:spLocks noChangeArrowheads="1"/>
              </p:cNvSpPr>
              <p:nvPr/>
            </p:nvSpPr>
            <p:spPr bwMode="auto">
              <a:xfrm>
                <a:off x="302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46" name="Rectangle 16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</p:grpSp>
        <p:sp>
          <p:nvSpPr>
            <p:cNvPr id="31838" name="Text Box 126"/>
            <p:cNvSpPr txBox="1">
              <a:spLocks noChangeArrowheads="1"/>
            </p:cNvSpPr>
            <p:nvPr/>
          </p:nvSpPr>
          <p:spPr bwMode="auto">
            <a:xfrm>
              <a:off x="2770" y="2784"/>
              <a:ext cx="146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latin typeface="Tahoma" charset="0"/>
                  <a:cs typeface="Tahoma" charset="0"/>
                </a:rPr>
                <a:t>ASCII equiv range:</a:t>
              </a:r>
            </a:p>
          </p:txBody>
        </p:sp>
      </p:grpSp>
      <p:grpSp>
        <p:nvGrpSpPr>
          <p:cNvPr id="9" name="Group 130"/>
          <p:cNvGrpSpPr>
            <a:grpSpLocks/>
          </p:cNvGrpSpPr>
          <p:nvPr/>
        </p:nvGrpSpPr>
        <p:grpSpPr bwMode="auto">
          <a:xfrm>
            <a:off x="2895600" y="4216400"/>
            <a:ext cx="5791200" cy="419100"/>
            <a:chOff x="1824" y="3168"/>
            <a:chExt cx="3648" cy="264"/>
          </a:xfrm>
        </p:grpSpPr>
        <p:grpSp>
          <p:nvGrpSpPr>
            <p:cNvPr id="31818" name="Group 18"/>
            <p:cNvGrpSpPr>
              <a:grpSpLocks/>
            </p:cNvGrpSpPr>
            <p:nvPr/>
          </p:nvGrpSpPr>
          <p:grpSpPr bwMode="auto">
            <a:xfrm>
              <a:off x="4320" y="3192"/>
              <a:ext cx="1152" cy="240"/>
              <a:chOff x="2160" y="2832"/>
              <a:chExt cx="1152" cy="240"/>
            </a:xfrm>
          </p:grpSpPr>
          <p:sp>
            <p:nvSpPr>
              <p:cNvPr id="31829" name="Rectangle 19"/>
              <p:cNvSpPr>
                <a:spLocks noChangeArrowheads="1"/>
              </p:cNvSpPr>
              <p:nvPr/>
            </p:nvSpPr>
            <p:spPr bwMode="auto">
              <a:xfrm>
                <a:off x="216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830" name="Rectangle 20"/>
              <p:cNvSpPr>
                <a:spLocks noChangeArrowheads="1"/>
              </p:cNvSpPr>
              <p:nvPr/>
            </p:nvSpPr>
            <p:spPr bwMode="auto">
              <a:xfrm>
                <a:off x="230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0</a:t>
                </a:r>
              </a:p>
            </p:txBody>
          </p:sp>
          <p:sp>
            <p:nvSpPr>
              <p:cNvPr id="31831" name="Rectangle 21"/>
              <p:cNvSpPr>
                <a:spLocks noChangeArrowheads="1"/>
              </p:cNvSpPr>
              <p:nvPr/>
            </p:nvSpPr>
            <p:spPr bwMode="auto">
              <a:xfrm>
                <a:off x="244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32" name="Rectangle 22"/>
              <p:cNvSpPr>
                <a:spLocks noChangeArrowheads="1"/>
              </p:cNvSpPr>
              <p:nvPr/>
            </p:nvSpPr>
            <p:spPr bwMode="auto">
              <a:xfrm>
                <a:off x="2592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33" name="Rectangle 23"/>
              <p:cNvSpPr>
                <a:spLocks noChangeArrowheads="1"/>
              </p:cNvSpPr>
              <p:nvPr/>
            </p:nvSpPr>
            <p:spPr bwMode="auto">
              <a:xfrm>
                <a:off x="2736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34" name="Rectangle 24"/>
              <p:cNvSpPr>
                <a:spLocks noChangeArrowheads="1"/>
              </p:cNvSpPr>
              <p:nvPr/>
            </p:nvSpPr>
            <p:spPr bwMode="auto">
              <a:xfrm>
                <a:off x="288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35" name="Rectangle 25"/>
              <p:cNvSpPr>
                <a:spLocks noChangeArrowheads="1"/>
              </p:cNvSpPr>
              <p:nvPr/>
            </p:nvSpPr>
            <p:spPr bwMode="auto">
              <a:xfrm>
                <a:off x="302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36" name="Rectangle 26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</p:grpSp>
        <p:grpSp>
          <p:nvGrpSpPr>
            <p:cNvPr id="31819" name="Group 27"/>
            <p:cNvGrpSpPr>
              <a:grpSpLocks/>
            </p:cNvGrpSpPr>
            <p:nvPr/>
          </p:nvGrpSpPr>
          <p:grpSpPr bwMode="auto">
            <a:xfrm>
              <a:off x="3072" y="3192"/>
              <a:ext cx="1152" cy="240"/>
              <a:chOff x="2160" y="2832"/>
              <a:chExt cx="1152" cy="240"/>
            </a:xfrm>
          </p:grpSpPr>
          <p:sp>
            <p:nvSpPr>
              <p:cNvPr id="31821" name="Rectangle 28"/>
              <p:cNvSpPr>
                <a:spLocks noChangeArrowheads="1"/>
              </p:cNvSpPr>
              <p:nvPr/>
            </p:nvSpPr>
            <p:spPr bwMode="auto">
              <a:xfrm>
                <a:off x="216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822" name="Rectangle 29"/>
              <p:cNvSpPr>
                <a:spLocks noChangeArrowheads="1"/>
              </p:cNvSpPr>
              <p:nvPr/>
            </p:nvSpPr>
            <p:spPr bwMode="auto">
              <a:xfrm>
                <a:off x="230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solidFill>
                      <a:srgbClr val="CC0000"/>
                    </a:solidFill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823" name="Rectangle 30"/>
              <p:cNvSpPr>
                <a:spLocks noChangeArrowheads="1"/>
              </p:cNvSpPr>
              <p:nvPr/>
            </p:nvSpPr>
            <p:spPr bwMode="auto">
              <a:xfrm>
                <a:off x="244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0</a:t>
                </a:r>
              </a:p>
            </p:txBody>
          </p:sp>
          <p:sp>
            <p:nvSpPr>
              <p:cNvPr id="31824" name="Rectangle 31"/>
              <p:cNvSpPr>
                <a:spLocks noChangeArrowheads="1"/>
              </p:cNvSpPr>
              <p:nvPr/>
            </p:nvSpPr>
            <p:spPr bwMode="auto">
              <a:xfrm>
                <a:off x="2592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25" name="Rectangle 32"/>
              <p:cNvSpPr>
                <a:spLocks noChangeArrowheads="1"/>
              </p:cNvSpPr>
              <p:nvPr/>
            </p:nvSpPr>
            <p:spPr bwMode="auto">
              <a:xfrm>
                <a:off x="2736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26" name="Rectangle 33"/>
              <p:cNvSpPr>
                <a:spLocks noChangeArrowheads="1"/>
              </p:cNvSpPr>
              <p:nvPr/>
            </p:nvSpPr>
            <p:spPr bwMode="auto">
              <a:xfrm>
                <a:off x="288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27" name="Rectangle 34"/>
              <p:cNvSpPr>
                <a:spLocks noChangeArrowheads="1"/>
              </p:cNvSpPr>
              <p:nvPr/>
            </p:nvSpPr>
            <p:spPr bwMode="auto">
              <a:xfrm>
                <a:off x="302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28" name="Rectangle 35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</p:grpSp>
        <p:sp>
          <p:nvSpPr>
            <p:cNvPr id="31820" name="Text Box 127"/>
            <p:cNvSpPr txBox="1">
              <a:spLocks noChangeArrowheads="1"/>
            </p:cNvSpPr>
            <p:nvPr/>
          </p:nvSpPr>
          <p:spPr bwMode="auto">
            <a:xfrm>
              <a:off x="1824" y="3168"/>
              <a:ext cx="11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r"/>
              <a:r>
                <a:rPr lang="en-US" sz="2000" b="0" dirty="0">
                  <a:latin typeface="Tahoma" charset="0"/>
                  <a:cs typeface="Tahoma" charset="0"/>
                </a:rPr>
                <a:t>16-bit Unicode</a:t>
              </a:r>
            </a:p>
          </p:txBody>
        </p:sp>
      </p:grpSp>
      <p:grpSp>
        <p:nvGrpSpPr>
          <p:cNvPr id="12" name="Group 129"/>
          <p:cNvGrpSpPr>
            <a:grpSpLocks/>
          </p:cNvGrpSpPr>
          <p:nvPr/>
        </p:nvGrpSpPr>
        <p:grpSpPr bwMode="auto">
          <a:xfrm>
            <a:off x="854075" y="4775200"/>
            <a:ext cx="7832725" cy="419100"/>
            <a:chOff x="538" y="3504"/>
            <a:chExt cx="4934" cy="264"/>
          </a:xfrm>
        </p:grpSpPr>
        <p:grpSp>
          <p:nvGrpSpPr>
            <p:cNvPr id="31790" name="Group 63"/>
            <p:cNvGrpSpPr>
              <a:grpSpLocks/>
            </p:cNvGrpSpPr>
            <p:nvPr/>
          </p:nvGrpSpPr>
          <p:grpSpPr bwMode="auto">
            <a:xfrm>
              <a:off x="4320" y="3528"/>
              <a:ext cx="1152" cy="240"/>
              <a:chOff x="2160" y="2832"/>
              <a:chExt cx="1152" cy="240"/>
            </a:xfrm>
          </p:grpSpPr>
          <p:sp>
            <p:nvSpPr>
              <p:cNvPr id="31810" name="Rectangle 64"/>
              <p:cNvSpPr>
                <a:spLocks noChangeArrowheads="1"/>
              </p:cNvSpPr>
              <p:nvPr/>
            </p:nvSpPr>
            <p:spPr bwMode="auto">
              <a:xfrm>
                <a:off x="216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811" name="Rectangle 65"/>
              <p:cNvSpPr>
                <a:spLocks noChangeArrowheads="1"/>
              </p:cNvSpPr>
              <p:nvPr/>
            </p:nvSpPr>
            <p:spPr bwMode="auto">
              <a:xfrm>
                <a:off x="230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0</a:t>
                </a:r>
              </a:p>
            </p:txBody>
          </p:sp>
          <p:sp>
            <p:nvSpPr>
              <p:cNvPr id="31812" name="Rectangle 66"/>
              <p:cNvSpPr>
                <a:spLocks noChangeArrowheads="1"/>
              </p:cNvSpPr>
              <p:nvPr/>
            </p:nvSpPr>
            <p:spPr bwMode="auto">
              <a:xfrm>
                <a:off x="244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13" name="Rectangle 67"/>
              <p:cNvSpPr>
                <a:spLocks noChangeArrowheads="1"/>
              </p:cNvSpPr>
              <p:nvPr/>
            </p:nvSpPr>
            <p:spPr bwMode="auto">
              <a:xfrm>
                <a:off x="2592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14" name="Rectangle 68"/>
              <p:cNvSpPr>
                <a:spLocks noChangeArrowheads="1"/>
              </p:cNvSpPr>
              <p:nvPr/>
            </p:nvSpPr>
            <p:spPr bwMode="auto">
              <a:xfrm>
                <a:off x="2736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15" name="Rectangle 69"/>
              <p:cNvSpPr>
                <a:spLocks noChangeArrowheads="1"/>
              </p:cNvSpPr>
              <p:nvPr/>
            </p:nvSpPr>
            <p:spPr bwMode="auto">
              <a:xfrm>
                <a:off x="288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16" name="Rectangle 70"/>
              <p:cNvSpPr>
                <a:spLocks noChangeArrowheads="1"/>
              </p:cNvSpPr>
              <p:nvPr/>
            </p:nvSpPr>
            <p:spPr bwMode="auto">
              <a:xfrm>
                <a:off x="302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  <p:sp>
            <p:nvSpPr>
              <p:cNvPr id="31817" name="Rectangle 71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</p:grpSp>
        <p:grpSp>
          <p:nvGrpSpPr>
            <p:cNvPr id="31791" name="Group 72"/>
            <p:cNvGrpSpPr>
              <a:grpSpLocks/>
            </p:cNvGrpSpPr>
            <p:nvPr/>
          </p:nvGrpSpPr>
          <p:grpSpPr bwMode="auto">
            <a:xfrm>
              <a:off x="3072" y="3528"/>
              <a:ext cx="1152" cy="240"/>
              <a:chOff x="2160" y="2832"/>
              <a:chExt cx="1152" cy="240"/>
            </a:xfrm>
          </p:grpSpPr>
          <p:sp>
            <p:nvSpPr>
              <p:cNvPr id="31802" name="Rectangle 73"/>
              <p:cNvSpPr>
                <a:spLocks noChangeArrowheads="1"/>
              </p:cNvSpPr>
              <p:nvPr/>
            </p:nvSpPr>
            <p:spPr bwMode="auto">
              <a:xfrm>
                <a:off x="216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803" name="Rectangle 74"/>
              <p:cNvSpPr>
                <a:spLocks noChangeArrowheads="1"/>
              </p:cNvSpPr>
              <p:nvPr/>
            </p:nvSpPr>
            <p:spPr bwMode="auto">
              <a:xfrm>
                <a:off x="230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0</a:t>
                </a:r>
              </a:p>
            </p:txBody>
          </p:sp>
          <p:sp>
            <p:nvSpPr>
              <p:cNvPr id="31804" name="Rectangle 75"/>
              <p:cNvSpPr>
                <a:spLocks noChangeArrowheads="1"/>
              </p:cNvSpPr>
              <p:nvPr/>
            </p:nvSpPr>
            <p:spPr bwMode="auto">
              <a:xfrm>
                <a:off x="244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z</a:t>
                </a:r>
              </a:p>
            </p:txBody>
          </p:sp>
          <p:sp>
            <p:nvSpPr>
              <p:cNvPr id="31805" name="Rectangle 76"/>
              <p:cNvSpPr>
                <a:spLocks noChangeArrowheads="1"/>
              </p:cNvSpPr>
              <p:nvPr/>
            </p:nvSpPr>
            <p:spPr bwMode="auto">
              <a:xfrm>
                <a:off x="2592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06" name="Rectangle 77"/>
              <p:cNvSpPr>
                <a:spLocks noChangeArrowheads="1"/>
              </p:cNvSpPr>
              <p:nvPr/>
            </p:nvSpPr>
            <p:spPr bwMode="auto">
              <a:xfrm>
                <a:off x="2736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07" name="Rectangle 78"/>
              <p:cNvSpPr>
                <a:spLocks noChangeArrowheads="1"/>
              </p:cNvSpPr>
              <p:nvPr/>
            </p:nvSpPr>
            <p:spPr bwMode="auto">
              <a:xfrm>
                <a:off x="288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08" name="Rectangle 79"/>
              <p:cNvSpPr>
                <a:spLocks noChangeArrowheads="1"/>
              </p:cNvSpPr>
              <p:nvPr/>
            </p:nvSpPr>
            <p:spPr bwMode="auto">
              <a:xfrm>
                <a:off x="302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y</a:t>
                </a:r>
              </a:p>
            </p:txBody>
          </p:sp>
          <p:sp>
            <p:nvSpPr>
              <p:cNvPr id="31809" name="Rectangle 80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x</a:t>
                </a:r>
              </a:p>
            </p:txBody>
          </p:sp>
        </p:grpSp>
        <p:grpSp>
          <p:nvGrpSpPr>
            <p:cNvPr id="31792" name="Group 81"/>
            <p:cNvGrpSpPr>
              <a:grpSpLocks/>
            </p:cNvGrpSpPr>
            <p:nvPr/>
          </p:nvGrpSpPr>
          <p:grpSpPr bwMode="auto">
            <a:xfrm>
              <a:off x="1824" y="3528"/>
              <a:ext cx="1152" cy="240"/>
              <a:chOff x="2160" y="2832"/>
              <a:chExt cx="1152" cy="240"/>
            </a:xfrm>
          </p:grpSpPr>
          <p:sp>
            <p:nvSpPr>
              <p:cNvPr id="31794" name="Rectangle 82"/>
              <p:cNvSpPr>
                <a:spLocks noChangeArrowheads="1"/>
              </p:cNvSpPr>
              <p:nvPr/>
            </p:nvSpPr>
            <p:spPr bwMode="auto">
              <a:xfrm>
                <a:off x="216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795" name="Rectangle 83"/>
              <p:cNvSpPr>
                <a:spLocks noChangeArrowheads="1"/>
              </p:cNvSpPr>
              <p:nvPr/>
            </p:nvSpPr>
            <p:spPr bwMode="auto">
              <a:xfrm>
                <a:off x="230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solidFill>
                      <a:srgbClr val="CC0000"/>
                    </a:solidFill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796" name="Rectangle 84"/>
              <p:cNvSpPr>
                <a:spLocks noChangeArrowheads="1"/>
              </p:cNvSpPr>
              <p:nvPr/>
            </p:nvSpPr>
            <p:spPr bwMode="auto">
              <a:xfrm>
                <a:off x="244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solidFill>
                      <a:srgbClr val="CC0000"/>
                    </a:solidFill>
                    <a:latin typeface="Comic Sans MS" charset="0"/>
                    <a:cs typeface="Tahoma" charset="0"/>
                  </a:rPr>
                  <a:t>1</a:t>
                </a:r>
              </a:p>
            </p:txBody>
          </p:sp>
          <p:sp>
            <p:nvSpPr>
              <p:cNvPr id="31797" name="Rectangle 85"/>
              <p:cNvSpPr>
                <a:spLocks noChangeArrowheads="1"/>
              </p:cNvSpPr>
              <p:nvPr/>
            </p:nvSpPr>
            <p:spPr bwMode="auto">
              <a:xfrm>
                <a:off x="2592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0</a:t>
                </a:r>
              </a:p>
            </p:txBody>
          </p:sp>
          <p:sp>
            <p:nvSpPr>
              <p:cNvPr id="31798" name="Rectangle 86"/>
              <p:cNvSpPr>
                <a:spLocks noChangeArrowheads="1"/>
              </p:cNvSpPr>
              <p:nvPr/>
            </p:nvSpPr>
            <p:spPr bwMode="auto">
              <a:xfrm>
                <a:off x="2736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z</a:t>
                </a:r>
              </a:p>
            </p:txBody>
          </p:sp>
          <p:sp>
            <p:nvSpPr>
              <p:cNvPr id="31799" name="Rectangle 87"/>
              <p:cNvSpPr>
                <a:spLocks noChangeArrowheads="1"/>
              </p:cNvSpPr>
              <p:nvPr/>
            </p:nvSpPr>
            <p:spPr bwMode="auto">
              <a:xfrm>
                <a:off x="2880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z</a:t>
                </a:r>
              </a:p>
            </p:txBody>
          </p:sp>
          <p:sp>
            <p:nvSpPr>
              <p:cNvPr id="31800" name="Rectangle 88"/>
              <p:cNvSpPr>
                <a:spLocks noChangeArrowheads="1"/>
              </p:cNvSpPr>
              <p:nvPr/>
            </p:nvSpPr>
            <p:spPr bwMode="auto">
              <a:xfrm>
                <a:off x="3024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z</a:t>
                </a:r>
              </a:p>
            </p:txBody>
          </p:sp>
          <p:sp>
            <p:nvSpPr>
              <p:cNvPr id="31801" name="Rectangle 89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b="0">
                    <a:latin typeface="Comic Sans MS" charset="0"/>
                    <a:cs typeface="Tahoma" charset="0"/>
                  </a:rPr>
                  <a:t>z</a:t>
                </a:r>
              </a:p>
            </p:txBody>
          </p:sp>
        </p:grpSp>
        <p:sp>
          <p:nvSpPr>
            <p:cNvPr id="31793" name="Rectangle 128"/>
            <p:cNvSpPr>
              <a:spLocks noChangeArrowheads="1"/>
            </p:cNvSpPr>
            <p:nvPr/>
          </p:nvSpPr>
          <p:spPr bwMode="auto">
            <a:xfrm>
              <a:off x="538" y="3504"/>
              <a:ext cx="11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Tahoma" charset="0"/>
                  <a:cs typeface="Tahoma" charset="0"/>
                </a:rPr>
                <a:t>24-bit Unicode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19881" y="5387975"/>
            <a:ext cx="8351837" cy="781050"/>
            <a:chOff x="334963" y="5695950"/>
            <a:chExt cx="8351837" cy="781050"/>
          </a:xfrm>
        </p:grpSpPr>
        <p:grpSp>
          <p:nvGrpSpPr>
            <p:cNvPr id="31752" name="Group 132"/>
            <p:cNvGrpSpPr>
              <a:grpSpLocks/>
            </p:cNvGrpSpPr>
            <p:nvPr/>
          </p:nvGrpSpPr>
          <p:grpSpPr bwMode="auto">
            <a:xfrm>
              <a:off x="914400" y="6096000"/>
              <a:ext cx="7772400" cy="381000"/>
              <a:chOff x="576" y="3840"/>
              <a:chExt cx="4896" cy="240"/>
            </a:xfrm>
          </p:grpSpPr>
          <p:grpSp>
            <p:nvGrpSpPr>
              <p:cNvPr id="31754" name="Group 90"/>
              <p:cNvGrpSpPr>
                <a:grpSpLocks/>
              </p:cNvGrpSpPr>
              <p:nvPr/>
            </p:nvGrpSpPr>
            <p:grpSpPr bwMode="auto">
              <a:xfrm>
                <a:off x="4320" y="3840"/>
                <a:ext cx="1152" cy="240"/>
                <a:chOff x="2160" y="2832"/>
                <a:chExt cx="1152" cy="240"/>
              </a:xfrm>
            </p:grpSpPr>
            <p:sp>
              <p:nvSpPr>
                <p:cNvPr id="31782" name="Rectangle 91"/>
                <p:cNvSpPr>
                  <a:spLocks noChangeArrowheads="1"/>
                </p:cNvSpPr>
                <p:nvPr/>
              </p:nvSpPr>
              <p:spPr bwMode="auto">
                <a:xfrm>
                  <a:off x="216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83" name="Rectangle 92"/>
                <p:cNvSpPr>
                  <a:spLocks noChangeArrowheads="1"/>
                </p:cNvSpPr>
                <p:nvPr/>
              </p:nvSpPr>
              <p:spPr bwMode="auto">
                <a:xfrm>
                  <a:off x="230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0</a:t>
                  </a:r>
                </a:p>
              </p:txBody>
            </p:sp>
            <p:sp>
              <p:nvSpPr>
                <p:cNvPr id="31784" name="Rectangle 93"/>
                <p:cNvSpPr>
                  <a:spLocks noChangeArrowheads="1"/>
                </p:cNvSpPr>
                <p:nvPr/>
              </p:nvSpPr>
              <p:spPr bwMode="auto">
                <a:xfrm>
                  <a:off x="244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  <p:sp>
              <p:nvSpPr>
                <p:cNvPr id="31785" name="Rectangle 94"/>
                <p:cNvSpPr>
                  <a:spLocks noChangeArrowheads="1"/>
                </p:cNvSpPr>
                <p:nvPr/>
              </p:nvSpPr>
              <p:spPr bwMode="auto">
                <a:xfrm>
                  <a:off x="2592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  <p:sp>
              <p:nvSpPr>
                <p:cNvPr id="31786" name="Rectangle 95"/>
                <p:cNvSpPr>
                  <a:spLocks noChangeArrowheads="1"/>
                </p:cNvSpPr>
                <p:nvPr/>
              </p:nvSpPr>
              <p:spPr bwMode="auto">
                <a:xfrm>
                  <a:off x="2736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  <p:sp>
              <p:nvSpPr>
                <p:cNvPr id="31787" name="Rectangle 96"/>
                <p:cNvSpPr>
                  <a:spLocks noChangeArrowheads="1"/>
                </p:cNvSpPr>
                <p:nvPr/>
              </p:nvSpPr>
              <p:spPr bwMode="auto">
                <a:xfrm>
                  <a:off x="288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  <p:sp>
              <p:nvSpPr>
                <p:cNvPr id="31788" name="Rectangle 97"/>
                <p:cNvSpPr>
                  <a:spLocks noChangeArrowheads="1"/>
                </p:cNvSpPr>
                <p:nvPr/>
              </p:nvSpPr>
              <p:spPr bwMode="auto">
                <a:xfrm>
                  <a:off x="302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  <p:sp>
              <p:nvSpPr>
                <p:cNvPr id="31789" name="Rectangle 98"/>
                <p:cNvSpPr>
                  <a:spLocks noChangeArrowheads="1"/>
                </p:cNvSpPr>
                <p:nvPr/>
              </p:nvSpPr>
              <p:spPr bwMode="auto">
                <a:xfrm>
                  <a:off x="316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</p:grpSp>
          <p:grpSp>
            <p:nvGrpSpPr>
              <p:cNvPr id="31755" name="Group 99"/>
              <p:cNvGrpSpPr>
                <a:grpSpLocks/>
              </p:cNvGrpSpPr>
              <p:nvPr/>
            </p:nvGrpSpPr>
            <p:grpSpPr bwMode="auto">
              <a:xfrm>
                <a:off x="3072" y="3840"/>
                <a:ext cx="1152" cy="240"/>
                <a:chOff x="2160" y="2832"/>
                <a:chExt cx="1152" cy="240"/>
              </a:xfrm>
            </p:grpSpPr>
            <p:sp>
              <p:nvSpPr>
                <p:cNvPr id="31774" name="Rectangle 100"/>
                <p:cNvSpPr>
                  <a:spLocks noChangeArrowheads="1"/>
                </p:cNvSpPr>
                <p:nvPr/>
              </p:nvSpPr>
              <p:spPr bwMode="auto">
                <a:xfrm>
                  <a:off x="216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75" name="Rectangle 101"/>
                <p:cNvSpPr>
                  <a:spLocks noChangeArrowheads="1"/>
                </p:cNvSpPr>
                <p:nvPr/>
              </p:nvSpPr>
              <p:spPr bwMode="auto">
                <a:xfrm>
                  <a:off x="230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0</a:t>
                  </a:r>
                </a:p>
              </p:txBody>
            </p:sp>
            <p:sp>
              <p:nvSpPr>
                <p:cNvPr id="31776" name="Rectangle 102"/>
                <p:cNvSpPr>
                  <a:spLocks noChangeArrowheads="1"/>
                </p:cNvSpPr>
                <p:nvPr/>
              </p:nvSpPr>
              <p:spPr bwMode="auto">
                <a:xfrm>
                  <a:off x="244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z</a:t>
                  </a:r>
                </a:p>
              </p:txBody>
            </p:sp>
            <p:sp>
              <p:nvSpPr>
                <p:cNvPr id="31777" name="Rectangle 103"/>
                <p:cNvSpPr>
                  <a:spLocks noChangeArrowheads="1"/>
                </p:cNvSpPr>
                <p:nvPr/>
              </p:nvSpPr>
              <p:spPr bwMode="auto">
                <a:xfrm>
                  <a:off x="2592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y</a:t>
                  </a:r>
                </a:p>
              </p:txBody>
            </p:sp>
            <p:sp>
              <p:nvSpPr>
                <p:cNvPr id="31778" name="Rectangle 104"/>
                <p:cNvSpPr>
                  <a:spLocks noChangeArrowheads="1"/>
                </p:cNvSpPr>
                <p:nvPr/>
              </p:nvSpPr>
              <p:spPr bwMode="auto">
                <a:xfrm>
                  <a:off x="2736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y</a:t>
                  </a:r>
                </a:p>
              </p:txBody>
            </p:sp>
            <p:sp>
              <p:nvSpPr>
                <p:cNvPr id="31779" name="Rectangle 105"/>
                <p:cNvSpPr>
                  <a:spLocks noChangeArrowheads="1"/>
                </p:cNvSpPr>
                <p:nvPr/>
              </p:nvSpPr>
              <p:spPr bwMode="auto">
                <a:xfrm>
                  <a:off x="288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y</a:t>
                  </a:r>
                </a:p>
              </p:txBody>
            </p:sp>
            <p:sp>
              <p:nvSpPr>
                <p:cNvPr id="31780" name="Rectangle 106"/>
                <p:cNvSpPr>
                  <a:spLocks noChangeArrowheads="1"/>
                </p:cNvSpPr>
                <p:nvPr/>
              </p:nvSpPr>
              <p:spPr bwMode="auto">
                <a:xfrm>
                  <a:off x="302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y</a:t>
                  </a:r>
                </a:p>
              </p:txBody>
            </p:sp>
            <p:sp>
              <p:nvSpPr>
                <p:cNvPr id="31781" name="Rectangle 107"/>
                <p:cNvSpPr>
                  <a:spLocks noChangeArrowheads="1"/>
                </p:cNvSpPr>
                <p:nvPr/>
              </p:nvSpPr>
              <p:spPr bwMode="auto">
                <a:xfrm>
                  <a:off x="316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x</a:t>
                  </a:r>
                </a:p>
              </p:txBody>
            </p:sp>
          </p:grpSp>
          <p:grpSp>
            <p:nvGrpSpPr>
              <p:cNvPr id="31756" name="Group 108"/>
              <p:cNvGrpSpPr>
                <a:grpSpLocks/>
              </p:cNvGrpSpPr>
              <p:nvPr/>
            </p:nvGrpSpPr>
            <p:grpSpPr bwMode="auto">
              <a:xfrm>
                <a:off x="576" y="3840"/>
                <a:ext cx="1152" cy="240"/>
                <a:chOff x="2160" y="2832"/>
                <a:chExt cx="1152" cy="240"/>
              </a:xfrm>
            </p:grpSpPr>
            <p:sp>
              <p:nvSpPr>
                <p:cNvPr id="31766" name="Rectangle 109"/>
                <p:cNvSpPr>
                  <a:spLocks noChangeArrowheads="1"/>
                </p:cNvSpPr>
                <p:nvPr/>
              </p:nvSpPr>
              <p:spPr bwMode="auto">
                <a:xfrm>
                  <a:off x="216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67" name="Rectangle 110"/>
                <p:cNvSpPr>
                  <a:spLocks noChangeArrowheads="1"/>
                </p:cNvSpPr>
                <p:nvPr/>
              </p:nvSpPr>
              <p:spPr bwMode="auto">
                <a:xfrm>
                  <a:off x="230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solidFill>
                        <a:srgbClr val="CC0000"/>
                      </a:solidFill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68" name="Rectangle 111"/>
                <p:cNvSpPr>
                  <a:spLocks noChangeArrowheads="1"/>
                </p:cNvSpPr>
                <p:nvPr/>
              </p:nvSpPr>
              <p:spPr bwMode="auto">
                <a:xfrm>
                  <a:off x="244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solidFill>
                        <a:srgbClr val="CC0000"/>
                      </a:solidFill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69" name="Rectangle 112"/>
                <p:cNvSpPr>
                  <a:spLocks noChangeArrowheads="1"/>
                </p:cNvSpPr>
                <p:nvPr/>
              </p:nvSpPr>
              <p:spPr bwMode="auto">
                <a:xfrm>
                  <a:off x="2592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solidFill>
                        <a:srgbClr val="CC0000"/>
                      </a:solidFill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70" name="Rectangle 113"/>
                <p:cNvSpPr>
                  <a:spLocks noChangeArrowheads="1"/>
                </p:cNvSpPr>
                <p:nvPr/>
              </p:nvSpPr>
              <p:spPr bwMode="auto">
                <a:xfrm>
                  <a:off x="2736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0</a:t>
                  </a:r>
                </a:p>
              </p:txBody>
            </p:sp>
            <p:sp>
              <p:nvSpPr>
                <p:cNvPr id="31771" name="Rectangle 114"/>
                <p:cNvSpPr>
                  <a:spLocks noChangeArrowheads="1"/>
                </p:cNvSpPr>
                <p:nvPr/>
              </p:nvSpPr>
              <p:spPr bwMode="auto">
                <a:xfrm>
                  <a:off x="288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w</a:t>
                  </a:r>
                </a:p>
              </p:txBody>
            </p:sp>
            <p:sp>
              <p:nvSpPr>
                <p:cNvPr id="31772" name="Rectangle 115"/>
                <p:cNvSpPr>
                  <a:spLocks noChangeArrowheads="1"/>
                </p:cNvSpPr>
                <p:nvPr/>
              </p:nvSpPr>
              <p:spPr bwMode="auto">
                <a:xfrm>
                  <a:off x="302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w</a:t>
                  </a:r>
                </a:p>
              </p:txBody>
            </p:sp>
            <p:sp>
              <p:nvSpPr>
                <p:cNvPr id="3177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16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 dirty="0">
                      <a:latin typeface="Comic Sans MS" charset="0"/>
                      <a:cs typeface="Tahoma" charset="0"/>
                    </a:rPr>
                    <a:t>w</a:t>
                  </a:r>
                </a:p>
              </p:txBody>
            </p:sp>
          </p:grpSp>
          <p:grpSp>
            <p:nvGrpSpPr>
              <p:cNvPr id="31757" name="Group 117"/>
              <p:cNvGrpSpPr>
                <a:grpSpLocks/>
              </p:cNvGrpSpPr>
              <p:nvPr/>
            </p:nvGrpSpPr>
            <p:grpSpPr bwMode="auto">
              <a:xfrm>
                <a:off x="1824" y="3840"/>
                <a:ext cx="1152" cy="240"/>
                <a:chOff x="2160" y="2832"/>
                <a:chExt cx="1152" cy="240"/>
              </a:xfrm>
            </p:grpSpPr>
            <p:sp>
              <p:nvSpPr>
                <p:cNvPr id="31758" name="Rectangle 118"/>
                <p:cNvSpPr>
                  <a:spLocks noChangeArrowheads="1"/>
                </p:cNvSpPr>
                <p:nvPr/>
              </p:nvSpPr>
              <p:spPr bwMode="auto">
                <a:xfrm>
                  <a:off x="216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1</a:t>
                  </a:r>
                </a:p>
              </p:txBody>
            </p:sp>
            <p:sp>
              <p:nvSpPr>
                <p:cNvPr id="31759" name="Rectangle 119"/>
                <p:cNvSpPr>
                  <a:spLocks noChangeArrowheads="1"/>
                </p:cNvSpPr>
                <p:nvPr/>
              </p:nvSpPr>
              <p:spPr bwMode="auto">
                <a:xfrm>
                  <a:off x="230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 dirty="0">
                      <a:latin typeface="Comic Sans MS" charset="0"/>
                      <a:cs typeface="Tahoma" charset="0"/>
                    </a:rPr>
                    <a:t>0</a:t>
                  </a:r>
                </a:p>
              </p:txBody>
            </p:sp>
            <p:sp>
              <p:nvSpPr>
                <p:cNvPr id="31760" name="Rectangle 120"/>
                <p:cNvSpPr>
                  <a:spLocks noChangeArrowheads="1"/>
                </p:cNvSpPr>
                <p:nvPr/>
              </p:nvSpPr>
              <p:spPr bwMode="auto">
                <a:xfrm>
                  <a:off x="244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w</a:t>
                  </a:r>
                </a:p>
              </p:txBody>
            </p:sp>
            <p:sp>
              <p:nvSpPr>
                <p:cNvPr id="31761" name="Rectangle 121"/>
                <p:cNvSpPr>
                  <a:spLocks noChangeArrowheads="1"/>
                </p:cNvSpPr>
                <p:nvPr/>
              </p:nvSpPr>
              <p:spPr bwMode="auto">
                <a:xfrm>
                  <a:off x="2592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 dirty="0">
                      <a:latin typeface="Comic Sans MS" charset="0"/>
                      <a:cs typeface="Tahoma" charset="0"/>
                    </a:rPr>
                    <a:t>w</a:t>
                  </a:r>
                </a:p>
              </p:txBody>
            </p:sp>
            <p:sp>
              <p:nvSpPr>
                <p:cNvPr id="31762" name="Rectangle 122"/>
                <p:cNvSpPr>
                  <a:spLocks noChangeArrowheads="1"/>
                </p:cNvSpPr>
                <p:nvPr/>
              </p:nvSpPr>
              <p:spPr bwMode="auto">
                <a:xfrm>
                  <a:off x="2736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z</a:t>
                  </a:r>
                </a:p>
              </p:txBody>
            </p:sp>
            <p:sp>
              <p:nvSpPr>
                <p:cNvPr id="31763" name="Rectangle 123"/>
                <p:cNvSpPr>
                  <a:spLocks noChangeArrowheads="1"/>
                </p:cNvSpPr>
                <p:nvPr/>
              </p:nvSpPr>
              <p:spPr bwMode="auto">
                <a:xfrm>
                  <a:off x="2880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z</a:t>
                  </a:r>
                </a:p>
              </p:txBody>
            </p:sp>
            <p:sp>
              <p:nvSpPr>
                <p:cNvPr id="31764" name="Rectangle 124"/>
                <p:cNvSpPr>
                  <a:spLocks noChangeArrowheads="1"/>
                </p:cNvSpPr>
                <p:nvPr/>
              </p:nvSpPr>
              <p:spPr bwMode="auto">
                <a:xfrm>
                  <a:off x="3024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z</a:t>
                  </a:r>
                </a:p>
              </p:txBody>
            </p:sp>
            <p:sp>
              <p:nvSpPr>
                <p:cNvPr id="31765" name="Rectangle 125"/>
                <p:cNvSpPr>
                  <a:spLocks noChangeArrowheads="1"/>
                </p:cNvSpPr>
                <p:nvPr/>
              </p:nvSpPr>
              <p:spPr bwMode="auto">
                <a:xfrm>
                  <a:off x="3168" y="2832"/>
                  <a:ext cx="144" cy="240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313" tIns="45655" rIns="91313" bIns="45655" anchor="ctr"/>
                <a:lstStyle/>
                <a:p>
                  <a:pPr algn="ctr"/>
                  <a:r>
                    <a:rPr lang="en-US" b="0">
                      <a:latin typeface="Comic Sans MS" charset="0"/>
                      <a:cs typeface="Tahoma" charset="0"/>
                    </a:rPr>
                    <a:t>z</a:t>
                  </a:r>
                </a:p>
              </p:txBody>
            </p:sp>
          </p:grpSp>
        </p:grpSp>
        <p:sp>
          <p:nvSpPr>
            <p:cNvPr id="31753" name="Rectangle 128"/>
            <p:cNvSpPr>
              <a:spLocks noChangeArrowheads="1"/>
            </p:cNvSpPr>
            <p:nvPr/>
          </p:nvSpPr>
          <p:spPr bwMode="auto">
            <a:xfrm>
              <a:off x="334963" y="5695950"/>
              <a:ext cx="1828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 dirty="0">
                  <a:latin typeface="Tahoma" charset="0"/>
                  <a:cs typeface="Tahoma" charset="0"/>
                </a:rPr>
                <a:t>32-bit Unicode</a:t>
              </a:r>
            </a:p>
          </p:txBody>
        </p:sp>
      </p:grpSp>
      <p:sp>
        <p:nvSpPr>
          <p:cNvPr id="3175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8836C205-ADDF-DA4D-AD37-23DA75329153}" type="slidenum">
              <a:rPr lang="en-US" sz="1400">
                <a:latin typeface="Arial Narrow" charset="0"/>
                <a:cs typeface="Tahoma" charset="0"/>
              </a:rPr>
              <a:pPr/>
              <a:t>8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Encoding Positive Integers</a:t>
            </a:r>
          </a:p>
        </p:txBody>
      </p:sp>
      <p:sp>
        <p:nvSpPr>
          <p:cNvPr id="91" name="Content Placeholder 9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Tahoma" charset="0"/>
                <a:ea typeface="Tahoma"/>
              </a:rPr>
              <a:t>How to encode positive numbers in binary?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Each number is a sequence of 0s and 1s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Each bit is assigned a weight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Weights are increasing powers of 2, right to left</a:t>
            </a:r>
          </a:p>
          <a:p>
            <a:pPr lvl="1" eaLnBrk="1" hangingPunct="1">
              <a:defRPr/>
            </a:pPr>
            <a:r>
              <a:rPr lang="en-US" dirty="0">
                <a:latin typeface="Tahoma" charset="0"/>
              </a:rPr>
              <a:t>The value of an n-bit number is</a:t>
            </a:r>
          </a:p>
          <a:p>
            <a:pPr eaLnBrk="1" hangingPunct="1">
              <a:buFont typeface="Wingdings 2" charset="0"/>
              <a:buNone/>
              <a:defRPr/>
            </a:pPr>
            <a:endParaRPr lang="en-US" dirty="0">
              <a:latin typeface="Tahoma" charset="0"/>
              <a:ea typeface="Tahoma"/>
            </a:endParaRPr>
          </a:p>
        </p:txBody>
      </p:sp>
      <p:graphicFrame>
        <p:nvGraphicFramePr>
          <p:cNvPr id="256003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28006"/>
              </p:ext>
            </p:extLst>
          </p:nvPr>
        </p:nvGraphicFramePr>
        <p:xfrm>
          <a:off x="2145817" y="3217068"/>
          <a:ext cx="1655097" cy="120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600" imgH="444500" progId="Equation.3">
                  <p:embed/>
                </p:oleObj>
              </mc:Choice>
              <mc:Fallback>
                <p:oleObj name="Equation" r:id="rId3" imgW="609600" imgH="4445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817" y="3217068"/>
                        <a:ext cx="1655097" cy="1202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6" name="Group 92"/>
          <p:cNvGrpSpPr>
            <a:grpSpLocks/>
          </p:cNvGrpSpPr>
          <p:nvPr/>
        </p:nvGrpSpPr>
        <p:grpSpPr bwMode="auto">
          <a:xfrm>
            <a:off x="6019800" y="3429000"/>
            <a:ext cx="2743200" cy="685800"/>
            <a:chOff x="4495800" y="3581400"/>
            <a:chExt cx="2743200" cy="685800"/>
          </a:xfrm>
        </p:grpSpPr>
        <p:grpSp>
          <p:nvGrpSpPr>
            <p:cNvPr id="33857" name="Group 1028"/>
            <p:cNvGrpSpPr>
              <a:grpSpLocks/>
            </p:cNvGrpSpPr>
            <p:nvPr/>
          </p:nvGrpSpPr>
          <p:grpSpPr bwMode="auto">
            <a:xfrm>
              <a:off x="4495800" y="3581400"/>
              <a:ext cx="2743200" cy="381000"/>
              <a:chOff x="1392" y="2976"/>
              <a:chExt cx="1728" cy="240"/>
            </a:xfrm>
          </p:grpSpPr>
          <p:sp>
            <p:nvSpPr>
              <p:cNvPr id="31823" name="Rectangle 1029"/>
              <p:cNvSpPr>
                <a:spLocks noChangeArrowheads="1"/>
              </p:cNvSpPr>
              <p:nvPr/>
            </p:nvSpPr>
            <p:spPr bwMode="auto">
              <a:xfrm>
                <a:off x="1392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11</a:t>
                </a:r>
              </a:p>
            </p:txBody>
          </p:sp>
          <p:sp>
            <p:nvSpPr>
              <p:cNvPr id="31824" name="Rectangle 1030"/>
              <p:cNvSpPr>
                <a:spLocks noChangeArrowheads="1"/>
              </p:cNvSpPr>
              <p:nvPr/>
            </p:nvSpPr>
            <p:spPr bwMode="auto">
              <a:xfrm>
                <a:off x="1536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10</a:t>
                </a:r>
              </a:p>
            </p:txBody>
          </p:sp>
          <p:sp>
            <p:nvSpPr>
              <p:cNvPr id="31825" name="Rectangle 1031"/>
              <p:cNvSpPr>
                <a:spLocks noChangeArrowheads="1"/>
              </p:cNvSpPr>
              <p:nvPr/>
            </p:nvSpPr>
            <p:spPr bwMode="auto">
              <a:xfrm>
                <a:off x="1680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9</a:t>
                </a:r>
              </a:p>
            </p:txBody>
          </p:sp>
          <p:sp>
            <p:nvSpPr>
              <p:cNvPr id="31826" name="Rectangle 1032"/>
              <p:cNvSpPr>
                <a:spLocks noChangeArrowheads="1"/>
              </p:cNvSpPr>
              <p:nvPr/>
            </p:nvSpPr>
            <p:spPr bwMode="auto">
              <a:xfrm>
                <a:off x="1824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8</a:t>
                </a:r>
              </a:p>
            </p:txBody>
          </p:sp>
          <p:sp>
            <p:nvSpPr>
              <p:cNvPr id="31827" name="Rectangle 1033"/>
              <p:cNvSpPr>
                <a:spLocks noChangeArrowheads="1"/>
              </p:cNvSpPr>
              <p:nvPr/>
            </p:nvSpPr>
            <p:spPr bwMode="auto">
              <a:xfrm>
                <a:off x="1968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7</a:t>
                </a:r>
              </a:p>
            </p:txBody>
          </p:sp>
          <p:sp>
            <p:nvSpPr>
              <p:cNvPr id="31828" name="Rectangle 1034"/>
              <p:cNvSpPr>
                <a:spLocks noChangeArrowheads="1"/>
              </p:cNvSpPr>
              <p:nvPr/>
            </p:nvSpPr>
            <p:spPr bwMode="auto">
              <a:xfrm>
                <a:off x="2112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6</a:t>
                </a:r>
              </a:p>
            </p:txBody>
          </p:sp>
          <p:sp>
            <p:nvSpPr>
              <p:cNvPr id="31829" name="Rectangle 1035"/>
              <p:cNvSpPr>
                <a:spLocks noChangeArrowheads="1"/>
              </p:cNvSpPr>
              <p:nvPr/>
            </p:nvSpPr>
            <p:spPr bwMode="auto">
              <a:xfrm>
                <a:off x="2256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5</a:t>
                </a:r>
              </a:p>
            </p:txBody>
          </p:sp>
          <p:sp>
            <p:nvSpPr>
              <p:cNvPr id="31830" name="Rectangle 1036"/>
              <p:cNvSpPr>
                <a:spLocks noChangeArrowheads="1"/>
              </p:cNvSpPr>
              <p:nvPr/>
            </p:nvSpPr>
            <p:spPr bwMode="auto">
              <a:xfrm>
                <a:off x="2400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4</a:t>
                </a:r>
              </a:p>
            </p:txBody>
          </p:sp>
          <p:sp>
            <p:nvSpPr>
              <p:cNvPr id="31831" name="Rectangle 1037"/>
              <p:cNvSpPr>
                <a:spLocks noChangeArrowheads="1"/>
              </p:cNvSpPr>
              <p:nvPr/>
            </p:nvSpPr>
            <p:spPr bwMode="auto">
              <a:xfrm>
                <a:off x="2544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3</a:t>
                </a:r>
              </a:p>
            </p:txBody>
          </p:sp>
          <p:sp>
            <p:nvSpPr>
              <p:cNvPr id="31832" name="Rectangle 1038"/>
              <p:cNvSpPr>
                <a:spLocks noChangeArrowheads="1"/>
              </p:cNvSpPr>
              <p:nvPr/>
            </p:nvSpPr>
            <p:spPr bwMode="auto">
              <a:xfrm>
                <a:off x="2688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2</a:t>
                </a:r>
              </a:p>
            </p:txBody>
          </p:sp>
          <p:sp>
            <p:nvSpPr>
              <p:cNvPr id="31833" name="Rectangle 1039"/>
              <p:cNvSpPr>
                <a:spLocks noChangeArrowheads="1"/>
              </p:cNvSpPr>
              <p:nvPr/>
            </p:nvSpPr>
            <p:spPr bwMode="auto">
              <a:xfrm>
                <a:off x="2832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sz="1400" b="0" dirty="0">
                    <a:latin typeface="+mn-lt"/>
                    <a:ea typeface="Tahoma"/>
                    <a:cs typeface="Tahoma"/>
                  </a:rPr>
                  <a:t>2</a:t>
                </a:r>
                <a:r>
                  <a:rPr lang="en-US" sz="1400" b="0" baseline="5000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3882" name="Rectangle 1040"/>
              <p:cNvSpPr>
                <a:spLocks noChangeArrowheads="1"/>
              </p:cNvSpPr>
              <p:nvPr/>
            </p:nvSpPr>
            <p:spPr bwMode="auto">
              <a:xfrm>
                <a:off x="2976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/>
                <a:r>
                  <a:rPr lang="en-US" sz="1400" b="0">
                    <a:latin typeface="Tahoma" charset="0"/>
                    <a:cs typeface="Tahoma" charset="0"/>
                  </a:rPr>
                  <a:t>2</a:t>
                </a:r>
                <a:r>
                  <a:rPr lang="en-US" sz="1400" b="0" baseline="50000">
                    <a:latin typeface="Tahoma" charset="0"/>
                    <a:cs typeface="Tahoma" charset="0"/>
                  </a:rPr>
                  <a:t>0</a:t>
                </a:r>
                <a:endParaRPr lang="en-US" b="0">
                  <a:latin typeface="Tahoma" charset="0"/>
                  <a:cs typeface="Tahoma" charset="0"/>
                </a:endParaRPr>
              </a:p>
            </p:txBody>
          </p:sp>
        </p:grpSp>
        <p:grpSp>
          <p:nvGrpSpPr>
            <p:cNvPr id="33858" name="Group 1041"/>
            <p:cNvGrpSpPr>
              <a:grpSpLocks/>
            </p:cNvGrpSpPr>
            <p:nvPr/>
          </p:nvGrpSpPr>
          <p:grpSpPr bwMode="auto">
            <a:xfrm>
              <a:off x="4495800" y="3886200"/>
              <a:ext cx="2743200" cy="381000"/>
              <a:chOff x="1392" y="2976"/>
              <a:chExt cx="1728" cy="240"/>
            </a:xfrm>
          </p:grpSpPr>
          <p:sp>
            <p:nvSpPr>
              <p:cNvPr id="2" name="Rectangle 1042"/>
              <p:cNvSpPr>
                <a:spLocks noChangeArrowheads="1"/>
              </p:cNvSpPr>
              <p:nvPr/>
            </p:nvSpPr>
            <p:spPr bwMode="auto">
              <a:xfrm>
                <a:off x="1392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0</a:t>
                </a:r>
              </a:p>
            </p:txBody>
          </p:sp>
          <p:sp>
            <p:nvSpPr>
              <p:cNvPr id="31812" name="Rectangle 1043"/>
              <p:cNvSpPr>
                <a:spLocks noChangeArrowheads="1"/>
              </p:cNvSpPr>
              <p:nvPr/>
            </p:nvSpPr>
            <p:spPr bwMode="auto">
              <a:xfrm>
                <a:off x="1536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1813" name="Rectangle 1044"/>
              <p:cNvSpPr>
                <a:spLocks noChangeArrowheads="1"/>
              </p:cNvSpPr>
              <p:nvPr/>
            </p:nvSpPr>
            <p:spPr bwMode="auto">
              <a:xfrm>
                <a:off x="1680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1814" name="Rectangle 1045"/>
              <p:cNvSpPr>
                <a:spLocks noChangeArrowheads="1"/>
              </p:cNvSpPr>
              <p:nvPr/>
            </p:nvSpPr>
            <p:spPr bwMode="auto">
              <a:xfrm>
                <a:off x="1824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1815" name="Rectangle 1046"/>
              <p:cNvSpPr>
                <a:spLocks noChangeArrowheads="1"/>
              </p:cNvSpPr>
              <p:nvPr/>
            </p:nvSpPr>
            <p:spPr bwMode="auto">
              <a:xfrm>
                <a:off x="1968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1816" name="Rectangle 1047"/>
              <p:cNvSpPr>
                <a:spLocks noChangeArrowheads="1"/>
              </p:cNvSpPr>
              <p:nvPr/>
            </p:nvSpPr>
            <p:spPr bwMode="auto">
              <a:xfrm>
                <a:off x="2112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1817" name="Rectangle 1048"/>
              <p:cNvSpPr>
                <a:spLocks noChangeArrowheads="1"/>
              </p:cNvSpPr>
              <p:nvPr/>
            </p:nvSpPr>
            <p:spPr bwMode="auto">
              <a:xfrm>
                <a:off x="2256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0</a:t>
                </a:r>
              </a:p>
            </p:txBody>
          </p:sp>
          <p:sp>
            <p:nvSpPr>
              <p:cNvPr id="31818" name="Rectangle 1049"/>
              <p:cNvSpPr>
                <a:spLocks noChangeArrowheads="1"/>
              </p:cNvSpPr>
              <p:nvPr/>
            </p:nvSpPr>
            <p:spPr bwMode="auto">
              <a:xfrm>
                <a:off x="2400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1</a:t>
                </a:r>
              </a:p>
            </p:txBody>
          </p:sp>
          <p:sp>
            <p:nvSpPr>
              <p:cNvPr id="31819" name="Rectangle 1050"/>
              <p:cNvSpPr>
                <a:spLocks noChangeArrowheads="1"/>
              </p:cNvSpPr>
              <p:nvPr/>
            </p:nvSpPr>
            <p:spPr bwMode="auto">
              <a:xfrm>
                <a:off x="2544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0</a:t>
                </a:r>
              </a:p>
            </p:txBody>
          </p:sp>
          <p:sp>
            <p:nvSpPr>
              <p:cNvPr id="31820" name="Rectangle 1051"/>
              <p:cNvSpPr>
                <a:spLocks noChangeArrowheads="1"/>
              </p:cNvSpPr>
              <p:nvPr/>
            </p:nvSpPr>
            <p:spPr bwMode="auto">
              <a:xfrm>
                <a:off x="2688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0</a:t>
                </a:r>
              </a:p>
            </p:txBody>
          </p:sp>
          <p:sp>
            <p:nvSpPr>
              <p:cNvPr id="31821" name="Rectangle 1052"/>
              <p:cNvSpPr>
                <a:spLocks noChangeArrowheads="1"/>
              </p:cNvSpPr>
              <p:nvPr/>
            </p:nvSpPr>
            <p:spPr bwMode="auto">
              <a:xfrm>
                <a:off x="2832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0</a:t>
                </a:r>
              </a:p>
            </p:txBody>
          </p:sp>
          <p:sp>
            <p:nvSpPr>
              <p:cNvPr id="31822" name="Rectangle 1053"/>
              <p:cNvSpPr>
                <a:spLocks noChangeArrowheads="1"/>
              </p:cNvSpPr>
              <p:nvPr/>
            </p:nvSpPr>
            <p:spPr bwMode="auto">
              <a:xfrm>
                <a:off x="2976" y="2976"/>
                <a:ext cx="144" cy="24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313" tIns="45655" rIns="91313" bIns="45655" anchor="ctr"/>
              <a:lstStyle/>
              <a:p>
                <a:pPr algn="ctr">
                  <a:defRPr/>
                </a:pPr>
                <a:r>
                  <a:rPr lang="en-US" b="0" dirty="0">
                    <a:latin typeface="+mn-lt"/>
                    <a:ea typeface="Tahoma"/>
                    <a:cs typeface="Tahoma"/>
                  </a:rPr>
                  <a:t>0</a:t>
                </a:r>
              </a:p>
            </p:txBody>
          </p:sp>
        </p:grpSp>
      </p:grpSp>
      <p:sp>
        <p:nvSpPr>
          <p:cNvPr id="256062" name="Text Box 1086"/>
          <p:cNvSpPr txBox="1">
            <a:spLocks noChangeArrowheads="1"/>
          </p:cNvSpPr>
          <p:nvPr/>
        </p:nvSpPr>
        <p:spPr bwMode="auto">
          <a:xfrm>
            <a:off x="6553200" y="4191000"/>
            <a:ext cx="1685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   2</a:t>
            </a:r>
            <a:r>
              <a:rPr lang="en-US" sz="2000" b="0" baseline="30000">
                <a:latin typeface="Tahoma" charset="0"/>
                <a:cs typeface="Tahoma" charset="0"/>
              </a:rPr>
              <a:t>4</a:t>
            </a:r>
            <a:r>
              <a:rPr lang="en-US" sz="2000" b="0">
                <a:latin typeface="Tahoma" charset="0"/>
                <a:cs typeface="Tahoma" charset="0"/>
              </a:rPr>
              <a:t> =      16</a:t>
            </a:r>
          </a:p>
        </p:txBody>
      </p:sp>
      <p:sp>
        <p:nvSpPr>
          <p:cNvPr id="256063" name="Text Box 1087"/>
          <p:cNvSpPr txBox="1">
            <a:spLocks noChangeArrowheads="1"/>
          </p:cNvSpPr>
          <p:nvPr/>
        </p:nvSpPr>
        <p:spPr bwMode="auto">
          <a:xfrm>
            <a:off x="6553200" y="5181600"/>
            <a:ext cx="1692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+ 2</a:t>
            </a:r>
            <a:r>
              <a:rPr lang="en-US" sz="2000" b="0" baseline="30000">
                <a:latin typeface="Tahoma" charset="0"/>
                <a:cs typeface="Tahoma" charset="0"/>
              </a:rPr>
              <a:t>8</a:t>
            </a:r>
            <a:r>
              <a:rPr lang="en-US" sz="2000" b="0">
                <a:latin typeface="Tahoma" charset="0"/>
                <a:cs typeface="Tahoma" charset="0"/>
              </a:rPr>
              <a:t> =    256</a:t>
            </a:r>
          </a:p>
        </p:txBody>
      </p:sp>
      <p:sp>
        <p:nvSpPr>
          <p:cNvPr id="256064" name="Text Box 1088"/>
          <p:cNvSpPr txBox="1">
            <a:spLocks noChangeArrowheads="1"/>
          </p:cNvSpPr>
          <p:nvPr/>
        </p:nvSpPr>
        <p:spPr bwMode="auto">
          <a:xfrm>
            <a:off x="6553200" y="4521200"/>
            <a:ext cx="1712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+ 2</a:t>
            </a:r>
            <a:r>
              <a:rPr lang="en-US" sz="2000" b="0" baseline="30000">
                <a:latin typeface="Tahoma" charset="0"/>
                <a:cs typeface="Tahoma" charset="0"/>
              </a:rPr>
              <a:t>6</a:t>
            </a:r>
            <a:r>
              <a:rPr lang="en-US" sz="2000" b="0">
                <a:latin typeface="Tahoma" charset="0"/>
                <a:cs typeface="Tahoma" charset="0"/>
              </a:rPr>
              <a:t> =      64</a:t>
            </a:r>
          </a:p>
        </p:txBody>
      </p:sp>
      <p:sp>
        <p:nvSpPr>
          <p:cNvPr id="256065" name="Text Box 1089"/>
          <p:cNvSpPr txBox="1">
            <a:spLocks noChangeArrowheads="1"/>
          </p:cNvSpPr>
          <p:nvPr/>
        </p:nvSpPr>
        <p:spPr bwMode="auto">
          <a:xfrm>
            <a:off x="6553200" y="4851400"/>
            <a:ext cx="1692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+ 2</a:t>
            </a:r>
            <a:r>
              <a:rPr lang="en-US" sz="2000" b="0" baseline="30000">
                <a:latin typeface="Tahoma" charset="0"/>
                <a:cs typeface="Tahoma" charset="0"/>
              </a:rPr>
              <a:t>7</a:t>
            </a:r>
            <a:r>
              <a:rPr lang="en-US" sz="2000" b="0">
                <a:latin typeface="Tahoma" charset="0"/>
                <a:cs typeface="Tahoma" charset="0"/>
              </a:rPr>
              <a:t> =    128</a:t>
            </a:r>
          </a:p>
        </p:txBody>
      </p:sp>
      <p:sp>
        <p:nvSpPr>
          <p:cNvPr id="256066" name="Text Box 1090"/>
          <p:cNvSpPr txBox="1">
            <a:spLocks noChangeArrowheads="1"/>
          </p:cNvSpPr>
          <p:nvPr/>
        </p:nvSpPr>
        <p:spPr bwMode="auto">
          <a:xfrm>
            <a:off x="6553200" y="5511800"/>
            <a:ext cx="1692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+ 2</a:t>
            </a:r>
            <a:r>
              <a:rPr lang="en-US" sz="2000" b="0" baseline="30000">
                <a:latin typeface="Tahoma" charset="0"/>
                <a:cs typeface="Tahoma" charset="0"/>
              </a:rPr>
              <a:t>9</a:t>
            </a:r>
            <a:r>
              <a:rPr lang="en-US" sz="2000" b="0">
                <a:latin typeface="Tahoma" charset="0"/>
                <a:cs typeface="Tahoma" charset="0"/>
              </a:rPr>
              <a:t> =    512</a:t>
            </a:r>
          </a:p>
        </p:txBody>
      </p:sp>
      <p:sp>
        <p:nvSpPr>
          <p:cNvPr id="256067" name="Text Box 1091"/>
          <p:cNvSpPr txBox="1">
            <a:spLocks noChangeArrowheads="1"/>
          </p:cNvSpPr>
          <p:nvPr/>
        </p:nvSpPr>
        <p:spPr bwMode="auto">
          <a:xfrm>
            <a:off x="6553200" y="5842000"/>
            <a:ext cx="1684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Tahoma" charset="0"/>
                <a:cs typeface="Tahoma" charset="0"/>
              </a:rPr>
              <a:t>+ 2</a:t>
            </a:r>
            <a:r>
              <a:rPr lang="en-US" sz="2000" b="0" baseline="30000">
                <a:latin typeface="Tahoma" charset="0"/>
                <a:cs typeface="Tahoma" charset="0"/>
              </a:rPr>
              <a:t>10</a:t>
            </a:r>
            <a:r>
              <a:rPr lang="en-US" sz="2000" b="0">
                <a:latin typeface="Tahoma" charset="0"/>
                <a:cs typeface="Tahoma" charset="0"/>
              </a:rPr>
              <a:t> = 1024</a:t>
            </a:r>
          </a:p>
        </p:txBody>
      </p:sp>
      <p:grpSp>
        <p:nvGrpSpPr>
          <p:cNvPr id="5" name="Group 1145"/>
          <p:cNvGrpSpPr>
            <a:grpSpLocks/>
          </p:cNvGrpSpPr>
          <p:nvPr/>
        </p:nvGrpSpPr>
        <p:grpSpPr bwMode="auto">
          <a:xfrm>
            <a:off x="7404100" y="6248400"/>
            <a:ext cx="1050925" cy="404813"/>
            <a:chOff x="3348" y="3504"/>
            <a:chExt cx="662" cy="255"/>
          </a:xfrm>
        </p:grpSpPr>
        <p:sp>
          <p:nvSpPr>
            <p:cNvPr id="33855" name="Text Box 1059"/>
            <p:cNvSpPr txBox="1">
              <a:spLocks noChangeArrowheads="1"/>
            </p:cNvSpPr>
            <p:nvPr/>
          </p:nvSpPr>
          <p:spPr bwMode="auto">
            <a:xfrm>
              <a:off x="3388" y="3507"/>
              <a:ext cx="6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>
                  <a:latin typeface="Tahoma" charset="0"/>
                  <a:cs typeface="Tahoma" charset="0"/>
                </a:rPr>
                <a:t>2000</a:t>
              </a:r>
              <a:r>
                <a:rPr lang="en-US" sz="2000" b="0" baseline="-25000">
                  <a:latin typeface="Tahoma" charset="0"/>
                  <a:cs typeface="Tahoma" charset="0"/>
                </a:rPr>
                <a:t>ten</a:t>
              </a:r>
            </a:p>
          </p:txBody>
        </p:sp>
        <p:sp>
          <p:nvSpPr>
            <p:cNvPr id="33856" name="Line 1093"/>
            <p:cNvSpPr>
              <a:spLocks noChangeShapeType="1"/>
            </p:cNvSpPr>
            <p:nvPr/>
          </p:nvSpPr>
          <p:spPr bwMode="auto">
            <a:xfrm>
              <a:off x="3348" y="3504"/>
              <a:ext cx="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05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F4CC702D-16DA-CA42-B3F3-291A0C3A6B3C}" type="slidenum">
              <a:rPr lang="en-US" sz="1400">
                <a:latin typeface="Arial Narrow" charset="0"/>
                <a:cs typeface="Tahoma" charset="0"/>
              </a:rPr>
              <a:pPr/>
              <a:t>9</a:t>
            </a:fld>
            <a:endParaRPr lang="en-US" sz="1400">
              <a:latin typeface="Arial Narrow" charset="0"/>
              <a:cs typeface="Tahom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2" grpId="0" autoUpdateAnimBg="0"/>
      <p:bldP spid="256063" grpId="0" autoUpdateAnimBg="0"/>
      <p:bldP spid="256064" grpId="0" autoUpdateAnimBg="0"/>
      <p:bldP spid="256065" grpId="0" autoUpdateAnimBg="0"/>
      <p:bldP spid="256066" grpId="0" autoUpdateAnimBg="0"/>
      <p:bldP spid="256067" grpId="0" autoUpdateAnimBg="0"/>
    </p:bldLst>
  </p:timing>
</p:sld>
</file>

<file path=ppt/theme/theme1.xml><?xml version="1.0" encoding="utf-8"?>
<a:theme xmlns:a="http://schemas.openxmlformats.org/drawingml/2006/main" name="proposal">
  <a:themeElements>
    <a:clrScheme name="proposal 15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A50021"/>
      </a:accent1>
      <a:accent2>
        <a:srgbClr val="0099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008A00"/>
      </a:accent6>
      <a:hlink>
        <a:srgbClr val="003399"/>
      </a:hlink>
      <a:folHlink>
        <a:srgbClr val="DDDDDD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b="0" dirty="0" err="1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L01-Introduction.ppt</Template>
  <TotalTime>10817</TotalTime>
  <Words>2734</Words>
  <Application>Microsoft Macintosh PowerPoint</Application>
  <PresentationFormat>On-screen Show (4:3)</PresentationFormat>
  <Paragraphs>655</Paragraphs>
  <Slides>35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Arial Narrow</vt:lpstr>
      <vt:lpstr>Comic Sans MS</vt:lpstr>
      <vt:lpstr>Tahoma</vt:lpstr>
      <vt:lpstr>Tekton</vt:lpstr>
      <vt:lpstr>Times New Roman</vt:lpstr>
      <vt:lpstr>Wingdings</vt:lpstr>
      <vt:lpstr>Wingdings 2</vt:lpstr>
      <vt:lpstr>proposal</vt:lpstr>
      <vt:lpstr>Equation</vt:lpstr>
      <vt:lpstr> CMSC 411  Lecture 4: Representing Operands</vt:lpstr>
      <vt:lpstr>Motivation</vt:lpstr>
      <vt:lpstr>Information Encoding</vt:lpstr>
      <vt:lpstr>Encoding is an art</vt:lpstr>
      <vt:lpstr>Fixed-Length Encodings</vt:lpstr>
      <vt:lpstr>Fixed-Length Encodings</vt:lpstr>
      <vt:lpstr>Encoding Characters</vt:lpstr>
      <vt:lpstr>Encoding More Characters</vt:lpstr>
      <vt:lpstr>Encoding Positive Integers</vt:lpstr>
      <vt:lpstr>Some Bit Tricks</vt:lpstr>
      <vt:lpstr>Some Bit Tricks (Cont…)</vt:lpstr>
      <vt:lpstr>Other Helpful Clusterings: Octal</vt:lpstr>
      <vt:lpstr>One Last Clustering: HEX</vt:lpstr>
      <vt:lpstr>Signed-Number Representations</vt:lpstr>
      <vt:lpstr>Signed-Number Representations</vt:lpstr>
      <vt:lpstr>Alternative:  2’s Complement Rep.</vt:lpstr>
      <vt:lpstr>Why 2’s Complement?</vt:lpstr>
      <vt:lpstr>2’s Complement</vt:lpstr>
      <vt:lpstr>2’s Complement</vt:lpstr>
      <vt:lpstr>2’s Complement</vt:lpstr>
      <vt:lpstr>Tutorial on Base Conversion (+ve ints)</vt:lpstr>
      <vt:lpstr>Tutorial on Base Conversion (+ve ints)</vt:lpstr>
      <vt:lpstr>Non-Integral Numbers</vt:lpstr>
      <vt:lpstr>Fixed-Point Representation</vt:lpstr>
      <vt:lpstr>Fixed-Point Base Conversion</vt:lpstr>
      <vt:lpstr>Fixed-Point Base Conversion</vt:lpstr>
      <vt:lpstr>Repeated Binary Fractions</vt:lpstr>
      <vt:lpstr>Signed fixed-point numbers</vt:lpstr>
      <vt:lpstr>Signed fixed-point numbers</vt:lpstr>
      <vt:lpstr>Bias Notation</vt:lpstr>
      <vt:lpstr>Floating-Point Representation</vt:lpstr>
      <vt:lpstr>IEEE 754 Floating-Point Formats</vt:lpstr>
      <vt:lpstr>IEEE 754 Single-precision Example</vt:lpstr>
      <vt:lpstr>In Closing</vt:lpstr>
      <vt:lpstr>Next Class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Representations</dc:title>
  <dc:subject>CMSC 411</dc:subject>
  <dc:creator/>
  <cp:keywords>Lecture 4</cp:keywords>
  <dc:description/>
  <cp:lastModifiedBy>Microsoft Office User</cp:lastModifiedBy>
  <cp:revision>338</cp:revision>
  <cp:lastPrinted>2022-09-14T17:41:19Z</cp:lastPrinted>
  <dcterms:created xsi:type="dcterms:W3CDTF">2011-01-24T15:47:31Z</dcterms:created>
  <dcterms:modified xsi:type="dcterms:W3CDTF">2022-09-14T18:03:58Z</dcterms:modified>
  <cp:category/>
</cp:coreProperties>
</file>